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  <p:sldMasterId id="2147483692" r:id="rId5"/>
  </p:sldMasterIdLst>
  <p:notesMasterIdLst>
    <p:notesMasterId r:id="rId23"/>
  </p:notesMasterIdLst>
  <p:handoutMasterIdLst>
    <p:handoutMasterId r:id="rId24"/>
  </p:handoutMasterIdLst>
  <p:sldIdLst>
    <p:sldId id="259" r:id="rId6"/>
    <p:sldId id="333" r:id="rId7"/>
    <p:sldId id="334" r:id="rId8"/>
    <p:sldId id="335" r:id="rId9"/>
    <p:sldId id="340" r:id="rId10"/>
    <p:sldId id="336" r:id="rId11"/>
    <p:sldId id="337" r:id="rId12"/>
    <p:sldId id="338" r:id="rId13"/>
    <p:sldId id="323" r:id="rId14"/>
    <p:sldId id="326" r:id="rId15"/>
    <p:sldId id="331" r:id="rId16"/>
    <p:sldId id="316" r:id="rId17"/>
    <p:sldId id="329" r:id="rId18"/>
    <p:sldId id="328" r:id="rId19"/>
    <p:sldId id="327" r:id="rId20"/>
    <p:sldId id="339" r:id="rId21"/>
    <p:sldId id="257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31">
          <p15:clr>
            <a:srgbClr val="A4A3A4"/>
          </p15:clr>
        </p15:guide>
        <p15:guide id="2" orient="horz" pos="2762">
          <p15:clr>
            <a:srgbClr val="A4A3A4"/>
          </p15:clr>
        </p15:guide>
        <p15:guide id="3" orient="horz" pos="990">
          <p15:clr>
            <a:srgbClr val="A4A3A4"/>
          </p15:clr>
        </p15:guide>
        <p15:guide id="4" orient="horz" pos="3104">
          <p15:clr>
            <a:srgbClr val="A4A3A4"/>
          </p15:clr>
        </p15:guide>
        <p15:guide id="5" orient="horz" pos="566">
          <p15:clr>
            <a:srgbClr val="A4A3A4"/>
          </p15:clr>
        </p15:guide>
        <p15:guide id="6" orient="horz" pos="2639">
          <p15:clr>
            <a:srgbClr val="A4A3A4"/>
          </p15:clr>
        </p15:guide>
        <p15:guide id="7" orient="horz" pos="758">
          <p15:clr>
            <a:srgbClr val="A4A3A4"/>
          </p15:clr>
        </p15:guide>
        <p15:guide id="8" orient="horz" pos="145">
          <p15:clr>
            <a:srgbClr val="A4A3A4"/>
          </p15:clr>
        </p15:guide>
        <p15:guide id="9" orient="horz" pos="1688">
          <p15:clr>
            <a:srgbClr val="A4A3A4"/>
          </p15:clr>
        </p15:guide>
        <p15:guide id="10" orient="horz" pos="2828">
          <p15:clr>
            <a:srgbClr val="A4A3A4"/>
          </p15:clr>
        </p15:guide>
        <p15:guide id="11" pos="5630">
          <p15:clr>
            <a:srgbClr val="A4A3A4"/>
          </p15:clr>
        </p15:guide>
        <p15:guide id="12" pos="3788">
          <p15:clr>
            <a:srgbClr val="A4A3A4"/>
          </p15:clr>
        </p15:guide>
        <p15:guide id="13" pos="2906">
          <p15:clr>
            <a:srgbClr val="A4A3A4"/>
          </p15:clr>
        </p15:guide>
        <p15:guide id="14" pos="3674">
          <p15:clr>
            <a:srgbClr val="A4A3A4"/>
          </p15:clr>
        </p15:guide>
        <p15:guide id="15" pos="3901">
          <p15:clr>
            <a:srgbClr val="A4A3A4"/>
          </p15:clr>
        </p15:guide>
        <p15:guide id="16" pos="3018">
          <p15:clr>
            <a:srgbClr val="A4A3A4"/>
          </p15:clr>
        </p15:guide>
        <p15:guide id="17" pos="2791">
          <p15:clr>
            <a:srgbClr val="A4A3A4"/>
          </p15:clr>
        </p15:guide>
        <p15:guide id="18" pos="159">
          <p15:clr>
            <a:srgbClr val="A4A3A4"/>
          </p15:clr>
        </p15:guide>
        <p15:guide id="19" pos="18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kie Barlow" initials="" lastIdx="6" clrIdx="0"/>
  <p:cmAuthor id="1" name="Daniel" initials="D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1937"/>
    <a:srgbClr val="B65E16"/>
    <a:srgbClr val="D0E1F0"/>
    <a:srgbClr val="B7D0E7"/>
    <a:srgbClr val="B9CCF1"/>
    <a:srgbClr val="A2BBEC"/>
    <a:srgbClr val="36C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51" autoAdjust="0"/>
    <p:restoredTop sz="92346" autoAdjust="0"/>
  </p:normalViewPr>
  <p:slideViewPr>
    <p:cSldViewPr snapToGrid="0" snapToObjects="1">
      <p:cViewPr varScale="1">
        <p:scale>
          <a:sx n="115" d="100"/>
          <a:sy n="115" d="100"/>
        </p:scale>
        <p:origin x="758" y="77"/>
      </p:cViewPr>
      <p:guideLst>
        <p:guide orient="horz" pos="1831"/>
        <p:guide orient="horz" pos="2762"/>
        <p:guide orient="horz" pos="990"/>
        <p:guide orient="horz" pos="3104"/>
        <p:guide orient="horz" pos="566"/>
        <p:guide orient="horz" pos="2639"/>
        <p:guide orient="horz" pos="758"/>
        <p:guide orient="horz" pos="145"/>
        <p:guide orient="horz" pos="1688"/>
        <p:guide orient="horz" pos="2828"/>
        <p:guide pos="5630"/>
        <p:guide pos="3788"/>
        <p:guide pos="2906"/>
        <p:guide pos="3674"/>
        <p:guide pos="3901"/>
        <p:guide pos="3018"/>
        <p:guide pos="2791"/>
        <p:guide pos="159"/>
        <p:guide pos="184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2E3A8-67DD-A54D-9ACE-7F6180D1A288}" type="datetimeFigureOut">
              <a:rPr lang="en-US" smtClean="0"/>
              <a:pPr/>
              <a:t>6/22/2017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751CF-426F-9546-9000-18E529FDEBDA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9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CB8AE-B9B2-1648-AE7C-D9F4FF496627}" type="datetimeFigureOut">
              <a:rPr lang="en-US" smtClean="0"/>
              <a:pPr/>
              <a:t>6/22/2017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4D1A-B7E5-DE48-8EA9-859D9DE6365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433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381500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46980" y="0"/>
            <a:ext cx="8673872" cy="553998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Font typeface="Arial"/>
              <a:buNone/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6980" y="595023"/>
            <a:ext cx="8673872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sp>
        <p:nvSpPr>
          <p:cNvPr id="11" name="Rectangle 10"/>
          <p:cNvSpPr/>
          <p:nvPr userDrawn="1"/>
        </p:nvSpPr>
        <p:spPr>
          <a:xfrm flipV="1">
            <a:off x="0" y="3711677"/>
            <a:ext cx="9144000" cy="675319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2414" y="3840690"/>
            <a:ext cx="4360862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Presented by: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4386996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4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2908710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txBody>
          <a:bodyPr lIns="252000" tIns="0" rIns="0" bIns="252000" anchor="b" anchorCtr="0"/>
          <a:lstStyle>
            <a:lvl1pPr algn="l">
              <a:defRPr sz="24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900386"/>
            <a:ext cx="9144000" cy="373063"/>
          </a:xfrm>
          <a:prstGeom prst="rect">
            <a:avLst/>
          </a:prstGeom>
          <a:solidFill>
            <a:schemeClr val="tx2"/>
          </a:solidFill>
        </p:spPr>
        <p:txBody>
          <a:bodyPr lIns="252000" tIns="0" rIns="0" bIns="0" anchor="ctr" anchorCtr="0"/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Optional Subtitle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06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/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2041071"/>
            <a:ext cx="9144000" cy="867640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txBody>
          <a:bodyPr lIns="252000" tIns="0" rIns="0" bIns="0" anchor="ctr" anchorCtr="0"/>
          <a:lstStyle>
            <a:lvl1pPr algn="l">
              <a:defRPr sz="24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900386"/>
            <a:ext cx="9144000" cy="373063"/>
          </a:xfrm>
          <a:prstGeom prst="rect">
            <a:avLst/>
          </a:prstGeom>
          <a:solidFill>
            <a:schemeClr val="tx2"/>
          </a:solidFill>
        </p:spPr>
        <p:txBody>
          <a:bodyPr lIns="252000" tIns="0" rIns="0" bIns="0" anchor="ctr" anchorCtr="0"/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69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/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1981308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1981308"/>
            <a:ext cx="9144000" cy="3162191"/>
          </a:xfrm>
          <a:prstGeom prst="rect">
            <a:avLst/>
          </a:prstGeom>
          <a:solidFill>
            <a:schemeClr val="tx2"/>
          </a:solidFill>
        </p:spPr>
        <p:txBody>
          <a:bodyPr lIns="252000" tIns="252000" rIns="252000" bIns="252000" anchor="t" anchorCtr="0"/>
          <a:lstStyle>
            <a:lvl1pPr algn="l">
              <a:defRPr sz="24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608245"/>
            <a:ext cx="9144000" cy="373063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txBody>
          <a:bodyPr lIns="252000" tIns="0" rIns="252000" bIns="0" anchor="ctr" anchorCtr="0"/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Optional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464" y="4601873"/>
            <a:ext cx="1526649" cy="44664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37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/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4613273" y="-2"/>
            <a:ext cx="4530727" cy="5143501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Insert Your Content Here</a:t>
            </a:r>
          </a:p>
        </p:txBody>
      </p:sp>
      <p:sp>
        <p:nvSpPr>
          <p:cNvPr id="15" name="Rectangle 14"/>
          <p:cNvSpPr/>
          <p:nvPr userDrawn="1"/>
        </p:nvSpPr>
        <p:spPr>
          <a:xfrm rot="5400000">
            <a:off x="-286951" y="243272"/>
            <a:ext cx="5143500" cy="46569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2"/>
          <p:cNvSpPr>
            <a:spLocks noGrp="1"/>
          </p:cNvSpPr>
          <p:nvPr>
            <p:ph sz="quarter" idx="11"/>
          </p:nvPr>
        </p:nvSpPr>
        <p:spPr>
          <a:xfrm>
            <a:off x="-43677" y="-2"/>
            <a:ext cx="5030014" cy="5143502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42913" indent="-265113"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 marL="708025" indent="-228600">
              <a:buFont typeface="Lucida Grande"/>
              <a:buChar char="–"/>
              <a:defRPr sz="1800">
                <a:solidFill>
                  <a:schemeClr val="bg1"/>
                </a:solidFill>
              </a:defRPr>
            </a:lvl3pPr>
            <a:lvl4pPr marL="976313" indent="-228600">
              <a:buFont typeface="Lucida Grande"/>
              <a:buChar char="–"/>
              <a:defRPr sz="1600">
                <a:solidFill>
                  <a:schemeClr val="bg1"/>
                </a:solidFill>
              </a:defRPr>
            </a:lvl4pPr>
            <a:lvl5pPr marL="1258888" indent="-231775" defTabSz="314325">
              <a:buFont typeface="Lucida Grande"/>
              <a:buChar char="–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943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4613273" y="0"/>
            <a:ext cx="4530727" cy="5143499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Insert Your Content Here</a:t>
            </a:r>
          </a:p>
        </p:txBody>
      </p:sp>
      <p:sp>
        <p:nvSpPr>
          <p:cNvPr id="3" name="Content Placeholder 12"/>
          <p:cNvSpPr>
            <a:spLocks noGrp="1"/>
          </p:cNvSpPr>
          <p:nvPr>
            <p:ph sz="quarter" idx="11"/>
          </p:nvPr>
        </p:nvSpPr>
        <p:spPr>
          <a:xfrm>
            <a:off x="252413" y="982952"/>
            <a:ext cx="3749962" cy="1452705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>
            <a:lvl1pPr marL="236538" indent="-236538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1"/>
                </a:solidFill>
              </a:defRPr>
            </a:lvl1pPr>
            <a:lvl2pPr marL="457200" indent="-220663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</a:defRPr>
            </a:lvl2pPr>
            <a:lvl3pPr marL="630238" indent="-173038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</a:defRPr>
            </a:lvl3pPr>
            <a:lvl4pPr marL="803275" indent="-173038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4pPr>
            <a:lvl5pPr marL="977900" indent="-174625" defTabSz="314325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2413" y="348333"/>
            <a:ext cx="3749962" cy="3693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defRPr sz="24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1854991" y="2385218"/>
            <a:ext cx="5143498" cy="3730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240208" y="0"/>
            <a:ext cx="746127" cy="51435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pic>
        <p:nvPicPr>
          <p:cNvPr id="12" name="Picture 2" descr="C:\Users\amendivil\Desktop\mis doc\anuncios prensa y otros\LOGO_ZABALA_2009.gi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210425" y="4577777"/>
            <a:ext cx="1639661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7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hite/SE Lif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58056" y="2144376"/>
            <a:ext cx="8633531" cy="43088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algn="l"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8056" y="2588331"/>
            <a:ext cx="8633531" cy="3077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buNone/>
              <a:defRPr sz="2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Optional Subtitle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483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w Imag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252413" y="1713559"/>
            <a:ext cx="8577821" cy="123110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Font typeface="Arial"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QUOTE OR CALLOUT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4" y="2955454"/>
            <a:ext cx="857782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164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w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/>
          <a:lstStyle>
            <a:lvl1pPr marL="0" indent="0">
              <a:buNone/>
              <a:defRPr sz="105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252413" y="1713559"/>
            <a:ext cx="8577821" cy="123110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Font typeface="Arial"/>
              <a:buNone/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QUOTE OR CALLOUT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4" y="2955454"/>
            <a:ext cx="857782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6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252413" y="1713559"/>
            <a:ext cx="8577821" cy="123110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Font typeface="Arial"/>
              <a:buNone/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QUOTE OR CALLOUT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4" y="2955454"/>
            <a:ext cx="857782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99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on SE Life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52413" y="1713559"/>
            <a:ext cx="8577821" cy="123110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>
              <a:buFont typeface="Arial"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QUOTE OR CALLOUT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4" y="2955454"/>
            <a:ext cx="857782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106" y="4580810"/>
            <a:ext cx="1561930" cy="456968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4" y="4857155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10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849" y="2215576"/>
            <a:ext cx="2462557" cy="72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 userDrawn="1"/>
        </p:nvSpPr>
        <p:spPr>
          <a:xfrm>
            <a:off x="2456002" y="2143140"/>
            <a:ext cx="1850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2400" dirty="0" err="1">
                <a:solidFill>
                  <a:schemeClr val="bg1"/>
                </a:solidFill>
                <a:latin typeface="Century Gothic" pitchFamily="34" charset="0"/>
              </a:rPr>
              <a:t>Innovation</a:t>
            </a:r>
            <a:r>
              <a:rPr lang="es-ES" sz="10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endParaRPr lang="es-ES" sz="200" dirty="0">
              <a:solidFill>
                <a:schemeClr val="bg1"/>
              </a:solidFill>
              <a:latin typeface="Century Gothic" pitchFamily="34" charset="0"/>
            </a:endParaRPr>
          </a:p>
          <a:p>
            <a:pPr algn="r"/>
            <a:r>
              <a:rPr lang="es-ES" sz="2400" dirty="0" err="1">
                <a:solidFill>
                  <a:schemeClr val="bg1"/>
                </a:solidFill>
                <a:latin typeface="Century Gothic" pitchFamily="34" charset="0"/>
              </a:rPr>
              <a:t>works</a:t>
            </a:r>
            <a:endParaRPr lang="es-ES" sz="24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7 Conector recto"/>
          <p:cNvCxnSpPr/>
          <p:nvPr userDrawn="1"/>
        </p:nvCxnSpPr>
        <p:spPr>
          <a:xfrm>
            <a:off x="4369687" y="2202876"/>
            <a:ext cx="0" cy="72046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047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11" name="5 Marcador de contenido"/>
          <p:cNvSpPr>
            <a:spLocks noGrp="1"/>
          </p:cNvSpPr>
          <p:nvPr>
            <p:ph sz="quarter" idx="17"/>
          </p:nvPr>
        </p:nvSpPr>
        <p:spPr>
          <a:xfrm>
            <a:off x="160867" y="946969"/>
            <a:ext cx="8983133" cy="307777"/>
          </a:xfrm>
        </p:spPr>
        <p:txBody>
          <a:bodyPr/>
          <a:lstStyle>
            <a:lvl1pPr marL="15875" indent="0">
              <a:buNone/>
              <a:defRPr/>
            </a:lvl1pPr>
          </a:lstStyle>
          <a:p>
            <a:pPr marL="473075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8577186" cy="369332"/>
          </a:xfrm>
        </p:spPr>
        <p:txBody>
          <a:bodyPr wrap="square">
            <a:sp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5880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 userDrawn="1"/>
        </p:nvSpPr>
        <p:spPr>
          <a:xfrm>
            <a:off x="0" y="0"/>
            <a:ext cx="9144000" cy="541321"/>
          </a:xfrm>
          <a:prstGeom prst="rect">
            <a:avLst/>
          </a:prstGeom>
          <a:solidFill>
            <a:srgbClr val="D0E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4274" y="55377"/>
            <a:ext cx="4460043" cy="307777"/>
          </a:xfrm>
        </p:spPr>
        <p:txBody>
          <a:bodyPr wrap="square">
            <a:spAutoFit/>
          </a:bodyPr>
          <a:lstStyle>
            <a:lvl1pPr>
              <a:defRPr sz="2000">
                <a:solidFill>
                  <a:srgbClr val="81193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564320" y="58733"/>
            <a:ext cx="4427280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2051844"/>
          </a:xfrm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3" y="477923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94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 userDrawn="1"/>
        </p:nvSpPr>
        <p:spPr>
          <a:xfrm>
            <a:off x="0" y="0"/>
            <a:ext cx="9144000" cy="541321"/>
          </a:xfrm>
          <a:prstGeom prst="rect">
            <a:avLst/>
          </a:prstGeom>
          <a:solidFill>
            <a:srgbClr val="D0E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4274" y="55377"/>
            <a:ext cx="4460043" cy="307777"/>
          </a:xfrm>
        </p:spPr>
        <p:txBody>
          <a:bodyPr wrap="square">
            <a:spAutoFit/>
          </a:bodyPr>
          <a:lstStyle>
            <a:lvl1pPr>
              <a:defRPr sz="2000">
                <a:solidFill>
                  <a:srgbClr val="81193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014065" y="892029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564320" y="58733"/>
            <a:ext cx="4427280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8"/>
          </p:nvPr>
        </p:nvSpPr>
        <p:spPr>
          <a:xfrm>
            <a:off x="258054" y="890727"/>
            <a:ext cx="5574419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6192838" y="890442"/>
            <a:ext cx="2698750" cy="2359620"/>
          </a:xfrm>
        </p:spPr>
        <p:txBody>
          <a:bodyPr>
            <a:sp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3" y="477923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06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 userDrawn="1"/>
        </p:nvSpPr>
        <p:spPr>
          <a:xfrm>
            <a:off x="0" y="0"/>
            <a:ext cx="9144000" cy="541321"/>
          </a:xfrm>
          <a:prstGeom prst="rect">
            <a:avLst/>
          </a:prstGeom>
          <a:solidFill>
            <a:srgbClr val="D0E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4274" y="55377"/>
            <a:ext cx="4460043" cy="307777"/>
          </a:xfrm>
        </p:spPr>
        <p:txBody>
          <a:bodyPr wrap="square">
            <a:spAutoFit/>
          </a:bodyPr>
          <a:lstStyle>
            <a:lvl1pPr>
              <a:defRPr sz="2000">
                <a:solidFill>
                  <a:srgbClr val="81193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014065" y="892029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564320" y="58733"/>
            <a:ext cx="4427280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6192838" y="882697"/>
            <a:ext cx="2698750" cy="2359620"/>
          </a:xfrm>
        </p:spPr>
        <p:txBody>
          <a:bodyPr>
            <a:sp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3" y="477923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cxnSp>
        <p:nvCxnSpPr>
          <p:cNvPr id="10" name="Straight Connector 8"/>
          <p:cNvCxnSpPr/>
          <p:nvPr userDrawn="1"/>
        </p:nvCxnSpPr>
        <p:spPr>
          <a:xfrm>
            <a:off x="2966065" y="892029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7"/>
          <p:cNvSpPr>
            <a:spLocks noGrp="1"/>
          </p:cNvSpPr>
          <p:nvPr>
            <p:ph sz="quarter" idx="20"/>
          </p:nvPr>
        </p:nvSpPr>
        <p:spPr>
          <a:xfrm>
            <a:off x="104274" y="882697"/>
            <a:ext cx="2698750" cy="2359620"/>
          </a:xfrm>
        </p:spPr>
        <p:txBody>
          <a:bodyPr>
            <a:sp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/>
          </p:nvPr>
        </p:nvSpPr>
        <p:spPr>
          <a:xfrm>
            <a:off x="3125383" y="882697"/>
            <a:ext cx="2698750" cy="2359620"/>
          </a:xfrm>
        </p:spPr>
        <p:txBody>
          <a:bodyPr>
            <a:sp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8407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252412" y="841161"/>
            <a:ext cx="4172656" cy="307777"/>
          </a:xfrm>
        </p:spPr>
        <p:txBody>
          <a:bodyPr>
            <a:spAutoFit/>
          </a:bodyPr>
          <a:lstStyle>
            <a:lvl1pPr marL="473075" indent="-457200">
              <a:buFont typeface="+mj-lt"/>
              <a:buAutoNum type="arabicPeriod"/>
              <a:defRPr/>
            </a:lvl1pPr>
            <a:lvl2pPr marL="636587" indent="-457200">
              <a:buFont typeface="+mj-lt"/>
              <a:buAutoNum type="arabicPeriod"/>
              <a:defRPr/>
            </a:lvl2pPr>
            <a:lvl3pPr marL="815975" indent="-457200">
              <a:buFont typeface="+mj-lt"/>
              <a:buAutoNum type="arabicPeriod"/>
              <a:defRPr/>
            </a:lvl3pPr>
            <a:lvl4pPr marL="996950" indent="-457200">
              <a:buFont typeface="+mj-lt"/>
              <a:buAutoNum type="arabicPeriod"/>
              <a:defRPr/>
            </a:lvl4pPr>
            <a:lvl5pPr marL="11684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4444573" cy="369332"/>
          </a:xfrm>
        </p:spPr>
        <p:txBody>
          <a:bodyPr wrap="square">
            <a:sp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2286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4574604" y="785021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252412" y="785022"/>
            <a:ext cx="4178299" cy="14055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21"/>
          </p:nvPr>
        </p:nvSpPr>
        <p:spPr>
          <a:xfrm>
            <a:off x="4791074" y="785022"/>
            <a:ext cx="4100511" cy="1405513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4444573" cy="307777"/>
          </a:xfr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60125" y="76299"/>
            <a:ext cx="4465122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532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4"/>
          </p:nvPr>
        </p:nvSpPr>
        <p:spPr>
          <a:xfrm>
            <a:off x="258055" y="495500"/>
            <a:ext cx="8644953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5"/>
          </p:nvPr>
        </p:nvSpPr>
        <p:spPr>
          <a:xfrm>
            <a:off x="269478" y="2204676"/>
            <a:ext cx="4094871" cy="1457325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6"/>
          </p:nvPr>
        </p:nvSpPr>
        <p:spPr>
          <a:xfrm>
            <a:off x="4802498" y="2204676"/>
            <a:ext cx="4100514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4444573" cy="307777"/>
          </a:xfr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60125" y="76299"/>
            <a:ext cx="4465122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443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32"/>
          </p:nvPr>
        </p:nvSpPr>
        <p:spPr>
          <a:xfrm>
            <a:off x="252414" y="920368"/>
            <a:ext cx="2698748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33"/>
          </p:nvPr>
        </p:nvSpPr>
        <p:spPr>
          <a:xfrm>
            <a:off x="3232554" y="920368"/>
            <a:ext cx="2678893" cy="1441450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6192838" y="920368"/>
            <a:ext cx="2678893" cy="1441450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4444573" cy="307777"/>
          </a:xfr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60125" y="76299"/>
            <a:ext cx="4465122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25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5552" y="76299"/>
            <a:ext cx="4444573" cy="307777"/>
          </a:xfr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60125" y="76299"/>
            <a:ext cx="4465122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3085663" y="91148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6055035" y="91148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31"/>
          </p:nvPr>
        </p:nvSpPr>
        <p:spPr>
          <a:xfrm>
            <a:off x="258056" y="911485"/>
            <a:ext cx="2673249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2"/>
          </p:nvPr>
        </p:nvSpPr>
        <p:spPr>
          <a:xfrm>
            <a:off x="3232554" y="911485"/>
            <a:ext cx="2678893" cy="1405513"/>
          </a:xfrm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33"/>
          </p:nvPr>
        </p:nvSpPr>
        <p:spPr>
          <a:xfrm>
            <a:off x="6192838" y="911485"/>
            <a:ext cx="2678893" cy="1405513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2" y="487336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90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8 Marcador de posición de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6" b="17996"/>
          <a:stretch>
            <a:fillRect/>
          </a:stretch>
        </p:blipFill>
        <p:spPr>
          <a:xfrm>
            <a:off x="0" y="0"/>
            <a:ext cx="9144000" cy="4381500"/>
          </a:xfrm>
          <a:prstGeom prst="rect">
            <a:avLst/>
          </a:prstGeom>
        </p:spPr>
      </p:pic>
      <p:sp>
        <p:nvSpPr>
          <p:cNvPr id="8" name="4 Título"/>
          <p:cNvSpPr>
            <a:spLocks noGrp="1"/>
          </p:cNvSpPr>
          <p:nvPr>
            <p:ph type="ctrTitle"/>
          </p:nvPr>
        </p:nvSpPr>
        <p:spPr>
          <a:xfrm>
            <a:off x="299513" y="2665508"/>
            <a:ext cx="8673872" cy="369332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9" name="5 Subtítulo"/>
          <p:cNvSpPr>
            <a:spLocks noGrp="1"/>
          </p:cNvSpPr>
          <p:nvPr>
            <p:ph type="subTitle" idx="1"/>
          </p:nvPr>
        </p:nvSpPr>
        <p:spPr>
          <a:xfrm>
            <a:off x="299513" y="3260531"/>
            <a:ext cx="8673872" cy="307777"/>
          </a:xfrm>
        </p:spPr>
        <p:txBody>
          <a:bodyPr/>
          <a:lstStyle>
            <a:lvl1pPr marL="15875" indent="0">
              <a:buNone/>
              <a:defRPr/>
            </a:lvl1pPr>
          </a:lstStyle>
          <a:p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10" name="7 Marcador de texto"/>
          <p:cNvSpPr>
            <a:spLocks noGrp="1"/>
          </p:cNvSpPr>
          <p:nvPr>
            <p:ph type="body" sz="quarter" idx="11"/>
          </p:nvPr>
        </p:nvSpPr>
        <p:spPr>
          <a:xfrm>
            <a:off x="252414" y="3691215"/>
            <a:ext cx="4360862" cy="215444"/>
          </a:xfrm>
        </p:spPr>
        <p:txBody>
          <a:bodyPr/>
          <a:lstStyle>
            <a:lvl1pPr marL="15875" indent="0">
              <a:buNone/>
              <a:defRPr/>
            </a:lvl1pPr>
          </a:lstStyle>
          <a:p>
            <a:r>
              <a:rPr lang="es-ES_tradnl" sz="1400" b="1" dirty="0">
                <a:solidFill>
                  <a:schemeClr val="tx1"/>
                </a:solidFill>
              </a:rPr>
              <a:t>#</a:t>
            </a:r>
            <a:r>
              <a:rPr lang="es-ES_tradnl" sz="1400" b="1" dirty="0" err="1">
                <a:solidFill>
                  <a:schemeClr val="tx1"/>
                </a:solidFill>
              </a:rPr>
              <a:t>InnovationWorks</a:t>
            </a:r>
            <a:r>
              <a:rPr lang="es-ES_tradnl" sz="1400" b="1" dirty="0">
                <a:solidFill>
                  <a:schemeClr val="tx1"/>
                </a:solidFill>
              </a:rPr>
              <a:t>  //  www.zabala.es</a:t>
            </a:r>
            <a:endParaRPr lang="es-ES" sz="1400" b="1" dirty="0">
              <a:solidFill>
                <a:schemeClr val="tx1"/>
              </a:solidFill>
            </a:endParaRPr>
          </a:p>
        </p:txBody>
      </p:sp>
      <p:pic>
        <p:nvPicPr>
          <p:cNvPr id="11" name="10 Imagen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29" b="13639"/>
          <a:stretch/>
        </p:blipFill>
        <p:spPr>
          <a:xfrm>
            <a:off x="4402667" y="-1"/>
            <a:ext cx="4741333" cy="43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16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8 Marcador de posición de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6" b="17996"/>
          <a:stretch>
            <a:fillRect/>
          </a:stretch>
        </p:blipFill>
        <p:spPr>
          <a:xfrm>
            <a:off x="0" y="0"/>
            <a:ext cx="9144000" cy="4381500"/>
          </a:xfrm>
          <a:prstGeom prst="rect">
            <a:avLst/>
          </a:prstGeom>
        </p:spPr>
      </p:pic>
      <p:sp>
        <p:nvSpPr>
          <p:cNvPr id="8" name="4 Título"/>
          <p:cNvSpPr>
            <a:spLocks noGrp="1"/>
          </p:cNvSpPr>
          <p:nvPr>
            <p:ph type="ctrTitle"/>
          </p:nvPr>
        </p:nvSpPr>
        <p:spPr>
          <a:xfrm>
            <a:off x="299513" y="2665508"/>
            <a:ext cx="8673872" cy="369332"/>
          </a:xfrm>
        </p:spPr>
        <p:txBody>
          <a:bodyPr/>
          <a:lstStyle>
            <a:lvl1pPr algn="r">
              <a:defRPr/>
            </a:lvl1pPr>
          </a:lstStyle>
          <a:p>
            <a:endParaRPr lang="es-ES" dirty="0"/>
          </a:p>
        </p:txBody>
      </p:sp>
      <p:sp>
        <p:nvSpPr>
          <p:cNvPr id="9" name="5 Subtítulo"/>
          <p:cNvSpPr>
            <a:spLocks noGrp="1"/>
          </p:cNvSpPr>
          <p:nvPr>
            <p:ph type="subTitle" idx="1"/>
          </p:nvPr>
        </p:nvSpPr>
        <p:spPr>
          <a:xfrm>
            <a:off x="299513" y="3260531"/>
            <a:ext cx="8673872" cy="307777"/>
          </a:xfrm>
        </p:spPr>
        <p:txBody>
          <a:bodyPr/>
          <a:lstStyle>
            <a:lvl1pPr marL="15875" indent="0" algn="r">
              <a:buNone/>
              <a:defRPr/>
            </a:lvl1pPr>
          </a:lstStyle>
          <a:p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10" name="7 Marcador de texto"/>
          <p:cNvSpPr>
            <a:spLocks noGrp="1"/>
          </p:cNvSpPr>
          <p:nvPr>
            <p:ph type="body" sz="quarter" idx="11"/>
          </p:nvPr>
        </p:nvSpPr>
        <p:spPr>
          <a:xfrm>
            <a:off x="4612523" y="3691215"/>
            <a:ext cx="4360862" cy="215444"/>
          </a:xfrm>
        </p:spPr>
        <p:txBody>
          <a:bodyPr/>
          <a:lstStyle>
            <a:lvl1pPr marL="15875" indent="0" algn="r">
              <a:buNone/>
              <a:defRPr/>
            </a:lvl1pPr>
          </a:lstStyle>
          <a:p>
            <a:r>
              <a:rPr lang="es-ES_tradnl" sz="1400" b="1" dirty="0">
                <a:solidFill>
                  <a:schemeClr val="tx1"/>
                </a:solidFill>
              </a:rPr>
              <a:t>#</a:t>
            </a:r>
            <a:r>
              <a:rPr lang="es-ES_tradnl" sz="1400" b="1" dirty="0" err="1">
                <a:solidFill>
                  <a:schemeClr val="tx1"/>
                </a:solidFill>
              </a:rPr>
              <a:t>InnovationWorks</a:t>
            </a:r>
            <a:r>
              <a:rPr lang="es-ES_tradnl" sz="1400" b="1" dirty="0">
                <a:solidFill>
                  <a:schemeClr val="tx1"/>
                </a:solidFill>
              </a:rPr>
              <a:t>  //  www.zabala.es</a:t>
            </a:r>
            <a:endParaRPr lang="es-E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37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86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9" r:id="rId3"/>
    <p:sldLayoutId id="2147483687" r:id="rId4"/>
    <p:sldLayoutId id="2147483688" r:id="rId5"/>
    <p:sldLayoutId id="2147483689" r:id="rId6"/>
    <p:sldLayoutId id="2147483672" r:id="rId7"/>
    <p:sldLayoutId id="2147483670" r:id="rId8"/>
    <p:sldLayoutId id="2147483671" r:id="rId9"/>
    <p:sldLayoutId id="2147483686" r:id="rId10"/>
    <p:sldLayoutId id="2147483690" r:id="rId11"/>
    <p:sldLayoutId id="2147483691" r:id="rId1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056" y="230188"/>
            <a:ext cx="8633531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2413" y="1203326"/>
            <a:ext cx="8639175" cy="29238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2413" y="477923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‹Nº›</a:t>
            </a:fld>
            <a:endParaRPr lang="en-US" dirty="0">
              <a:solidFill>
                <a:srgbClr val="811937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58" y="4577777"/>
            <a:ext cx="1581194" cy="46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957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704" r:id="rId3"/>
    <p:sldLayoutId id="214748370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2" r:id="rId10"/>
    <p:sldLayoutId id="2147483703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rgbClr val="811937"/>
          </a:solidFill>
          <a:latin typeface="Century Gothic" pitchFamily="34" charset="0"/>
          <a:ea typeface="+mj-ea"/>
          <a:cs typeface="Arial"/>
        </a:defRPr>
      </a:lvl1pPr>
    </p:titleStyle>
    <p:bodyStyle>
      <a:lvl1pPr marL="173038" indent="-157163" algn="l" defTabSz="457200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Arial"/>
        </a:defRPr>
      </a:lvl1pPr>
      <a:lvl2pPr marL="361950" indent="-182563" algn="l" defTabSz="447675" rtl="0" eaLnBrk="1" latinLnBrk="0" hangingPunct="1">
        <a:spcBef>
          <a:spcPts val="500"/>
        </a:spcBef>
        <a:spcAft>
          <a:spcPts val="500"/>
        </a:spcAft>
        <a:buClr>
          <a:srgbClr val="811937"/>
        </a:buClr>
        <a:buFont typeface="Arial"/>
        <a:buChar char="•"/>
        <a:defRPr sz="2000" kern="1200">
          <a:solidFill>
            <a:schemeClr val="accent1"/>
          </a:solidFill>
          <a:latin typeface="+mn-lt"/>
          <a:ea typeface="+mn-ea"/>
          <a:cs typeface="Arial"/>
        </a:defRPr>
      </a:lvl2pPr>
      <a:lvl3pPr marL="538163" indent="-179388" algn="l" defTabSz="457200" rtl="0" eaLnBrk="1" latinLnBrk="0" hangingPunct="1">
        <a:spcBef>
          <a:spcPts val="500"/>
        </a:spcBef>
        <a:spcAft>
          <a:spcPts val="500"/>
        </a:spcAft>
        <a:buClr>
          <a:srgbClr val="811937"/>
        </a:buClr>
        <a:buFont typeface="Arial" panose="020B0604020202020204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Arial"/>
        </a:defRPr>
      </a:lvl3pPr>
      <a:lvl4pPr marL="719138" indent="-179388" algn="l" defTabSz="457200" rtl="0" eaLnBrk="1" latinLnBrk="0" hangingPunct="1">
        <a:spcBef>
          <a:spcPts val="500"/>
        </a:spcBef>
        <a:spcAft>
          <a:spcPts val="500"/>
        </a:spcAft>
        <a:buClr>
          <a:srgbClr val="811937"/>
        </a:buClr>
        <a:buFont typeface="Arial" panose="020B0604020202020204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Arial"/>
        </a:defRPr>
      </a:lvl4pPr>
      <a:lvl5pPr marL="896938" indent="-185738" algn="l" defTabSz="457200" rtl="0" eaLnBrk="1" latinLnBrk="0" hangingPunct="1">
        <a:spcBef>
          <a:spcPts val="500"/>
        </a:spcBef>
        <a:spcAft>
          <a:spcPts val="500"/>
        </a:spcAft>
        <a:buClr>
          <a:srgbClr val="811937"/>
        </a:buClr>
        <a:buFont typeface="Arial" panose="020B0604020202020204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Arial"/>
        </a:defRPr>
      </a:lvl5pPr>
      <a:lvl6pPr marL="896112" indent="-182880" algn="l" defTabSz="457200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2000" kern="1200" baseline="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6pPr>
      <a:lvl7pPr marL="896112" indent="-182880" algn="l" defTabSz="457200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20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200" dirty="0"/>
              <a:t>MINERIA Y SOSTENIBILIDAD ANTE LOS RETOS SOCIALES DE LAS AGENDAS INTERNACIONALES</a:t>
            </a:r>
            <a:br>
              <a:rPr lang="es-ES" sz="3200" dirty="0"/>
            </a:br>
            <a:br>
              <a:rPr lang="es-ES" sz="3200" dirty="0"/>
            </a:br>
            <a:r>
              <a:rPr lang="es-ES" sz="1600" dirty="0"/>
              <a:t>CAMIPERD</a:t>
            </a:r>
            <a:br>
              <a:rPr lang="es-ES" sz="1600" dirty="0"/>
            </a:br>
            <a:r>
              <a:rPr lang="es-ES" sz="1600" dirty="0"/>
              <a:t>22 JUNIO 2017</a:t>
            </a:r>
            <a:endParaRPr lang="es-ES" sz="3200" dirty="0"/>
          </a:p>
        </p:txBody>
      </p:sp>
      <p:sp>
        <p:nvSpPr>
          <p:cNvPr id="6" name="4 Marcador de texto"/>
          <p:cNvSpPr txBox="1">
            <a:spLocks/>
          </p:cNvSpPr>
          <p:nvPr/>
        </p:nvSpPr>
        <p:spPr>
          <a:xfrm>
            <a:off x="252414" y="3840690"/>
            <a:ext cx="4360862" cy="312210"/>
          </a:xfrm>
          <a:prstGeom prst="rect">
            <a:avLst/>
          </a:prstGeom>
          <a:noFill/>
        </p:spPr>
        <p:txBody>
          <a:bodyPr lIns="252000" tIns="0" rIns="0" bIns="0" anchor="ctr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b="1" dirty="0">
                <a:solidFill>
                  <a:schemeClr val="tx1"/>
                </a:solidFill>
              </a:rPr>
              <a:t>Mikel Berraondo López </a:t>
            </a:r>
          </a:p>
          <a:p>
            <a:r>
              <a:rPr lang="es-ES_tradnl" b="1" dirty="0">
                <a:solidFill>
                  <a:srgbClr val="811937"/>
                </a:solidFill>
              </a:rPr>
              <a:t>Director departamento innovación social</a:t>
            </a:r>
          </a:p>
          <a:p>
            <a:endParaRPr lang="es-ES" dirty="0">
              <a:solidFill>
                <a:srgbClr val="81193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B75601-EFE6-4971-BE11-A85ABE0E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Índice</a:t>
            </a:r>
            <a:endParaRPr lang="es-ES" dirty="0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E1CA0855-A5A3-487E-B78D-0B81D731ABB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2"/>
            <a:ext cx="8506567" cy="3231654"/>
          </a:xfrm>
        </p:spPr>
        <p:txBody>
          <a:bodyPr/>
          <a:lstStyle/>
          <a:p>
            <a:r>
              <a:rPr lang="es-ES_tradnl" dirty="0"/>
              <a:t>Introducción. Reflexiones en torno a los contextos regionales. </a:t>
            </a:r>
          </a:p>
          <a:p>
            <a:r>
              <a:rPr lang="es-ES_tradnl" dirty="0"/>
              <a:t>Nuevas agendas internacionales: De la RSE al valor Social Empresarial.</a:t>
            </a:r>
          </a:p>
          <a:p>
            <a:r>
              <a:rPr lang="es-ES_tradnl" dirty="0"/>
              <a:t>El reto de la debida diligencia. </a:t>
            </a:r>
          </a:p>
          <a:p>
            <a:r>
              <a:rPr lang="es-ES_tradnl" dirty="0"/>
              <a:t>La innovación social como herramienta. El caso de la UE.  </a:t>
            </a:r>
          </a:p>
          <a:p>
            <a:r>
              <a:rPr lang="es-ES_tradnl" dirty="0"/>
              <a:t>Conclusiones</a:t>
            </a:r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1506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B75601-EFE6-4971-BE11-A85ABE0E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Introducción</a:t>
            </a:r>
            <a:endParaRPr lang="es-ES" dirty="0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E1CA0855-A5A3-487E-B78D-0B81D731ABB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2"/>
            <a:ext cx="8506567" cy="4283224"/>
          </a:xfrm>
        </p:spPr>
        <p:txBody>
          <a:bodyPr/>
          <a:lstStyle/>
          <a:p>
            <a:r>
              <a:rPr lang="es-ES_tradnl" dirty="0"/>
              <a:t>Nuevos tiempos:</a:t>
            </a:r>
          </a:p>
          <a:p>
            <a:pPr marL="15875" indent="0">
              <a:buNone/>
            </a:pPr>
            <a:r>
              <a:rPr lang="es-ES_tradnl" dirty="0"/>
              <a:t> “la actividad empresarial no es solo motor económico sino también social”.  </a:t>
            </a:r>
          </a:p>
          <a:p>
            <a:r>
              <a:rPr lang="es-ES_tradnl" dirty="0"/>
              <a:t>Hay que superar la RSE para hablar de valor social empresarial: De la filantropía a la responsabilidad….y a la obligatoriedad.  </a:t>
            </a:r>
          </a:p>
          <a:p>
            <a:r>
              <a:rPr lang="es-ES_tradnl" dirty="0"/>
              <a:t>Nuevos marcos regulatorios internacionales y nacionales que acercan la responsabilidad empresarial y el cumplimiento de los derechos humanos. </a:t>
            </a:r>
          </a:p>
          <a:p>
            <a:r>
              <a:rPr lang="es-ES_tradnl" dirty="0"/>
              <a:t>Aumento de exigibilidad e instancias judiciales. </a:t>
            </a:r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049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FC3A0E6-29FC-41FC-B417-62E21E20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Nuevas agendas internacionales</a:t>
            </a:r>
            <a:endParaRPr lang="es-ES" dirty="0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31DEC5A5-CCE3-4FCE-9DE2-E4B2667F22AB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1877091544"/>
              </p:ext>
            </p:extLst>
          </p:nvPr>
        </p:nvGraphicFramePr>
        <p:xfrm>
          <a:off x="404191" y="655984"/>
          <a:ext cx="6400800" cy="4578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25899">
                  <a:extLst>
                    <a:ext uri="{9D8B030D-6E8A-4147-A177-3AD203B41FA5}">
                      <a16:colId xmlns:a16="http://schemas.microsoft.com/office/drawing/2014/main" val="3479001097"/>
                    </a:ext>
                  </a:extLst>
                </a:gridCol>
                <a:gridCol w="3274901">
                  <a:extLst>
                    <a:ext uri="{9D8B030D-6E8A-4147-A177-3AD203B41FA5}">
                      <a16:colId xmlns:a16="http://schemas.microsoft.com/office/drawing/2014/main" val="1916769623"/>
                    </a:ext>
                  </a:extLst>
                </a:gridCol>
              </a:tblGrid>
              <a:tr h="919006">
                <a:tc>
                  <a:txBody>
                    <a:bodyPr/>
                    <a:lstStyle/>
                    <a:p>
                      <a:r>
                        <a:rPr lang="es-ES_tradnl" dirty="0"/>
                        <a:t>Principios Rectores de la ONU sobre empresas y DDHH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Objetivos de desarrollo sostenibles. (ODS)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94959"/>
                  </a:ext>
                </a:extLst>
              </a:tr>
              <a:tr h="3659620">
                <a:tc>
                  <a:txBody>
                    <a:bodyPr/>
                    <a:lstStyle/>
                    <a:p>
                      <a:r>
                        <a:rPr lang="es-ES_tradnl" sz="1600" dirty="0"/>
                        <a:t>Principios claves:</a:t>
                      </a:r>
                    </a:p>
                    <a:p>
                      <a:r>
                        <a:rPr lang="es-ES_tradnl" sz="1600" dirty="0"/>
                        <a:t>         Deber de proteger</a:t>
                      </a:r>
                    </a:p>
                    <a:p>
                      <a:r>
                        <a:rPr lang="es-ES_tradnl" sz="1600" dirty="0"/>
                        <a:t>         Deber de respetar</a:t>
                      </a:r>
                    </a:p>
                    <a:p>
                      <a:r>
                        <a:rPr lang="es-ES_tradnl" sz="1600" dirty="0"/>
                        <a:t>         Deber de remediar</a:t>
                      </a:r>
                    </a:p>
                    <a:p>
                      <a:endParaRPr lang="es-ES_tradnl" sz="1600" dirty="0"/>
                    </a:p>
                    <a:p>
                      <a:r>
                        <a:rPr lang="es-ES_tradnl" sz="1600" dirty="0"/>
                        <a:t>Principales retos:</a:t>
                      </a:r>
                    </a:p>
                    <a:p>
                      <a:r>
                        <a:rPr lang="es-ES_tradnl" sz="1600" dirty="0"/>
                        <a:t>         Debida diligencia. </a:t>
                      </a:r>
                    </a:p>
                    <a:p>
                      <a:r>
                        <a:rPr lang="es-ES_tradnl" sz="1600" dirty="0"/>
                        <a:t>         Mecanismos de remediación</a:t>
                      </a:r>
                    </a:p>
                    <a:p>
                      <a:r>
                        <a:rPr lang="es-ES_tradnl" sz="1600" dirty="0"/>
                        <a:t>                  Judiciales</a:t>
                      </a:r>
                    </a:p>
                    <a:p>
                      <a:r>
                        <a:rPr lang="es-ES_tradnl" sz="1600" dirty="0"/>
                        <a:t>                  Extrajudiciales</a:t>
                      </a:r>
                    </a:p>
                    <a:p>
                      <a:r>
                        <a:rPr lang="es-ES_tradnl" sz="1600" dirty="0"/>
                        <a:t>         Planes nacionales de        empresas y DDHH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600" dirty="0"/>
                        <a:t>17 objetivos para el 2030.</a:t>
                      </a:r>
                    </a:p>
                    <a:p>
                      <a:endParaRPr lang="es-ES_tradnl" sz="1600" dirty="0"/>
                    </a:p>
                    <a:p>
                      <a:r>
                        <a:rPr lang="es-ES_tradnl" sz="1600" dirty="0"/>
                        <a:t>ODS 6: Agua limpia y saneamiento</a:t>
                      </a:r>
                    </a:p>
                    <a:p>
                      <a:r>
                        <a:rPr lang="es-ES_tradnl" sz="1600" dirty="0"/>
                        <a:t>ODS 7: Energía asequible y no contaminante.</a:t>
                      </a:r>
                    </a:p>
                    <a:p>
                      <a:r>
                        <a:rPr lang="es-ES_tradnl" sz="1600" dirty="0"/>
                        <a:t>ODS 8: Trabajo decente y   crecimiento económico</a:t>
                      </a:r>
                    </a:p>
                    <a:p>
                      <a:r>
                        <a:rPr lang="es-ES_tradnl" sz="1600" dirty="0"/>
                        <a:t>ODS 9: Industria, innovación e infraestructuras. </a:t>
                      </a:r>
                    </a:p>
                    <a:p>
                      <a:endParaRPr lang="es-ES_tradnl" sz="1600" dirty="0"/>
                    </a:p>
                    <a:p>
                      <a:r>
                        <a:rPr lang="es-ES_tradnl" sz="1600" dirty="0"/>
                        <a:t>Importante participación sector privado en su formulación.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82795"/>
                  </a:ext>
                </a:extLst>
              </a:tr>
            </a:tbl>
          </a:graphicData>
        </a:graphic>
      </p:graphicFrame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2ECBA7D-AB8B-44E9-8ECA-A4036FF4F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4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57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4EAC0C-491A-431E-9FED-4552987A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Nuevas agendas internacionales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FEBE6E-FB40-42E7-8D3B-131A6A361A8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975447"/>
          </a:xfrm>
        </p:spPr>
        <p:txBody>
          <a:bodyPr/>
          <a:lstStyle/>
          <a:p>
            <a:r>
              <a:rPr lang="es-ES_tradnl" dirty="0"/>
              <a:t>Agendas sociales condicionan la viabilidad de proyectos empresariales.</a:t>
            </a:r>
          </a:p>
          <a:p>
            <a:pPr lvl="1"/>
            <a:r>
              <a:rPr lang="es-ES_tradnl" dirty="0"/>
              <a:t>Inversores socialmente responsables exigen cumplimiento social.</a:t>
            </a:r>
          </a:p>
          <a:p>
            <a:pPr lvl="1"/>
            <a:r>
              <a:rPr lang="es-ES_tradnl" dirty="0"/>
              <a:t>Seguridad jurídica de proyectos empresariales condicionada por estándares internacionales de DDHH. </a:t>
            </a:r>
          </a:p>
          <a:p>
            <a:r>
              <a:rPr lang="es-ES_tradnl" dirty="0"/>
              <a:t>Clausulas sociales en licitaciones públicas</a:t>
            </a:r>
          </a:p>
          <a:p>
            <a:pPr lvl="1"/>
            <a:r>
              <a:rPr lang="es-ES_tradnl" dirty="0"/>
              <a:t>Más de 200 clausulas sociales en 7 Países de la región. </a:t>
            </a:r>
          </a:p>
          <a:p>
            <a:r>
              <a:rPr lang="es-ES_tradnl" dirty="0"/>
              <a:t>Exigencias sociales</a:t>
            </a:r>
          </a:p>
          <a:p>
            <a:pPr lvl="1"/>
            <a:r>
              <a:rPr lang="es-ES_tradnl" dirty="0"/>
              <a:t>Directiva europea de información no financiera. </a:t>
            </a:r>
          </a:p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BA0987-C6CB-4966-AEFB-0C6FBF797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5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49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B75601-EFE6-4971-BE11-A85ABE0E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El reto de la debida diligencia</a:t>
            </a:r>
            <a:endParaRPr lang="es-ES" dirty="0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E1CA0855-A5A3-487E-B78D-0B81D731ABB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2"/>
            <a:ext cx="8506567" cy="4591000"/>
          </a:xfrm>
        </p:spPr>
        <p:txBody>
          <a:bodyPr/>
          <a:lstStyle/>
          <a:p>
            <a:r>
              <a:rPr lang="es-ES_tradnl" dirty="0"/>
              <a:t>Principio No 17 principios rectores </a:t>
            </a:r>
          </a:p>
          <a:p>
            <a:r>
              <a:rPr lang="es-ES_tradnl" dirty="0"/>
              <a:t>Proceso de gestión empresarial para: </a:t>
            </a:r>
          </a:p>
          <a:p>
            <a:pPr lvl="1"/>
            <a:r>
              <a:rPr lang="es-ES_tradnl" dirty="0"/>
              <a:t>Asegurar compromiso gobierno corporativo con los DDHH. </a:t>
            </a:r>
          </a:p>
          <a:p>
            <a:pPr lvl="1"/>
            <a:r>
              <a:rPr lang="es-ES_tradnl" dirty="0"/>
              <a:t>Analizar los impactos potenciales y reales de su actividad en los DDHH. (estudios de impactos en derechos, análisis riesgos sociales). </a:t>
            </a:r>
          </a:p>
          <a:p>
            <a:pPr lvl="1"/>
            <a:r>
              <a:rPr lang="es-ES_tradnl" dirty="0"/>
              <a:t>Incorporar acciones para remediar o mitigar los impactos negativos que se puedan producir. Favorecer la inversión social. </a:t>
            </a:r>
          </a:p>
          <a:p>
            <a:pPr lvl="1"/>
            <a:r>
              <a:rPr lang="es-ES_tradnl" dirty="0"/>
              <a:t>Mantener diálogo permanente con titulares de derechos. Obtener licencias sociales. </a:t>
            </a:r>
          </a:p>
          <a:p>
            <a:endParaRPr lang="es-ES_tradnl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7595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A531F-A03E-462A-B371-2AF89A5F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74" y="55377"/>
            <a:ext cx="5474891" cy="307777"/>
          </a:xfrm>
        </p:spPr>
        <p:txBody>
          <a:bodyPr/>
          <a:lstStyle/>
          <a:p>
            <a:r>
              <a:rPr lang="es-ES_tradnl" dirty="0"/>
              <a:t> La innovación social como herramienta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F93A19-A9DA-41A9-9CC0-A7FC75CF760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647152"/>
          </a:xfrm>
        </p:spPr>
        <p:txBody>
          <a:bodyPr/>
          <a:lstStyle/>
          <a:p>
            <a:r>
              <a:rPr lang="es-ES" altLang="es-ES" sz="1800" i="1" dirty="0"/>
              <a:t>“consiste en encontrar </a:t>
            </a:r>
            <a:r>
              <a:rPr lang="es-ES" altLang="es-ES" sz="1800" b="1" i="1" dirty="0"/>
              <a:t>nuevas formas de satisfacer las necesidades</a:t>
            </a:r>
            <a:r>
              <a:rPr lang="es-ES" altLang="es-ES" sz="1800" i="1" dirty="0"/>
              <a:t>  </a:t>
            </a:r>
            <a:r>
              <a:rPr lang="es-ES" altLang="es-ES" sz="1800" b="1" i="1" dirty="0"/>
              <a:t>sociales</a:t>
            </a:r>
            <a:r>
              <a:rPr lang="es-ES" altLang="es-ES" sz="1800" i="1" dirty="0"/>
              <a:t>,</a:t>
            </a:r>
            <a:r>
              <a:rPr lang="es-ES" altLang="es-ES" sz="1800" b="1" i="1" dirty="0"/>
              <a:t> </a:t>
            </a:r>
            <a:r>
              <a:rPr lang="es-ES" altLang="es-ES" sz="1800" i="1" dirty="0"/>
              <a:t>que no están adecuadamente cubiertas por el mercado o el sector público… o en  </a:t>
            </a:r>
            <a:r>
              <a:rPr lang="es-ES" altLang="es-ES" sz="1800" b="1" i="1" dirty="0"/>
              <a:t>producir los cambios de comportamiento necesarios</a:t>
            </a:r>
            <a:r>
              <a:rPr lang="es-ES" altLang="es-ES" sz="1800" i="1" dirty="0"/>
              <a:t> para resolver los grandes retos de la sociedad… </a:t>
            </a:r>
            <a:r>
              <a:rPr lang="es-ES" altLang="es-ES" sz="1800" b="1" i="1" dirty="0"/>
              <a:t>capacitando a la ciudadanía y generando nuevas relaciones sociales y nuevos modelos de colaboración</a:t>
            </a:r>
            <a:r>
              <a:rPr lang="es-ES" altLang="es-ES" sz="1800" i="1" dirty="0"/>
              <a:t>. Son, por tanto, al mismo tiempo innovadoras en sí mismas y </a:t>
            </a:r>
            <a:r>
              <a:rPr lang="es-ES" altLang="es-ES" sz="1800" b="1" i="1" dirty="0"/>
              <a:t>útiles para capacitar a la sociedad a innovar</a:t>
            </a:r>
            <a:r>
              <a:rPr lang="es-ES" altLang="es-ES" sz="1800" i="1" dirty="0"/>
              <a:t>.”</a:t>
            </a:r>
          </a:p>
          <a:p>
            <a:pPr marL="15875" indent="0">
              <a:buNone/>
            </a:pPr>
            <a:endParaRPr lang="es-ES" altLang="es-ES" sz="2400" dirty="0"/>
          </a:p>
          <a:p>
            <a:r>
              <a:rPr lang="es-ES" altLang="es-ES" sz="1800" b="1" i="1" dirty="0"/>
              <a:t>INNOVATION UNION (EU </a:t>
            </a:r>
            <a:r>
              <a:rPr lang="es-ES" altLang="es-ES" sz="1800" b="1" i="1" dirty="0" err="1"/>
              <a:t>Commission</a:t>
            </a:r>
            <a:r>
              <a:rPr lang="es-ES" altLang="es-ES" sz="1800" b="1" i="1" dirty="0"/>
              <a:t> 2010/10/6)</a:t>
            </a:r>
            <a:endParaRPr lang="es-ES" altLang="es-ES" sz="1800" b="1" dirty="0"/>
          </a:p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BFE0E6-4DDE-4A79-B046-D711EF1F8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7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940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91AC2-7840-42EC-B80E-5AB06048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74" y="55377"/>
            <a:ext cx="5667048" cy="307777"/>
          </a:xfrm>
        </p:spPr>
        <p:txBody>
          <a:bodyPr/>
          <a:lstStyle/>
          <a:p>
            <a:r>
              <a:rPr lang="es-ES_tradnl" dirty="0"/>
              <a:t>La innovación social como herramienta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691FFD-1C02-4E23-9077-BE07B31E89A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590727"/>
          </a:xfrm>
        </p:spPr>
        <p:txBody>
          <a:bodyPr/>
          <a:lstStyle/>
          <a:p>
            <a:r>
              <a:rPr lang="es-ES_tradnl" dirty="0"/>
              <a:t>Instrumento utilizado por al UE para promover el valor social empresarial. </a:t>
            </a:r>
          </a:p>
          <a:p>
            <a:r>
              <a:rPr lang="es-ES_tradnl" dirty="0"/>
              <a:t>Promueve su inclusión en proyectos de innovación tecnológica. Ejem SLIM. </a:t>
            </a:r>
          </a:p>
          <a:p>
            <a:r>
              <a:rPr lang="es-ES_tradnl" dirty="0"/>
              <a:t>Promociona la innovación social con convocatorias específicas en el ámbito empresarial. Reto social 6, programa H2020.</a:t>
            </a:r>
          </a:p>
          <a:p>
            <a:r>
              <a:rPr lang="es-ES_tradnl" dirty="0"/>
              <a:t>Presumiblemente será uno de los pilares del próximo programa marco. </a:t>
            </a:r>
          </a:p>
          <a:p>
            <a:r>
              <a:rPr lang="es-ES_tradnl" dirty="0"/>
              <a:t>Herramienta para financiar los procesos de adaptación empresarial a los retos sociales. También para Países no europeos.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768AFC-CEF5-4B06-882D-6E4890032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8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659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18"/>
          </p:nvPr>
        </p:nvSpPr>
        <p:spPr>
          <a:xfrm>
            <a:off x="258054" y="647534"/>
            <a:ext cx="5574419" cy="620683"/>
          </a:xfrm>
        </p:spPr>
        <p:txBody>
          <a:bodyPr/>
          <a:lstStyle/>
          <a:p>
            <a:pPr marL="15875" indent="0" algn="ctr">
              <a:buNone/>
            </a:pPr>
            <a:r>
              <a:rPr lang="en-US" sz="1600" b="1" dirty="0" err="1"/>
              <a:t>Países</a:t>
            </a:r>
            <a:r>
              <a:rPr lang="en-US" sz="1600" b="1" dirty="0"/>
              <a:t> </a:t>
            </a:r>
            <a:r>
              <a:rPr lang="en-US" sz="1600" b="1" dirty="0" err="1"/>
              <a:t>asociados</a:t>
            </a:r>
            <a:r>
              <a:rPr lang="en-US" sz="1600" b="1" dirty="0"/>
              <a:t> </a:t>
            </a:r>
            <a:r>
              <a:rPr lang="en-US" sz="1600" b="1" dirty="0" err="1"/>
              <a:t>elegibles</a:t>
            </a:r>
            <a:r>
              <a:rPr lang="en-US" sz="1600" b="1" dirty="0"/>
              <a:t> </a:t>
            </a:r>
            <a:r>
              <a:rPr lang="en-US" sz="1600" b="1" dirty="0" err="1"/>
              <a:t>como</a:t>
            </a:r>
            <a:r>
              <a:rPr lang="en-US" sz="1600" b="1" dirty="0"/>
              <a:t> </a:t>
            </a:r>
            <a:r>
              <a:rPr lang="en-US" sz="1600" b="1" dirty="0" err="1"/>
              <a:t>socios</a:t>
            </a:r>
            <a:endParaRPr lang="en-US" sz="1600" b="1" dirty="0"/>
          </a:p>
          <a:p>
            <a:pPr marL="15875" indent="0">
              <a:buNone/>
            </a:pPr>
            <a:endParaRPr lang="es-ES" sz="1600" b="1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9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9" name="2 Marcador de texto"/>
          <p:cNvSpPr>
            <a:spLocks noGrp="1"/>
          </p:cNvSpPr>
          <p:nvPr>
            <p:ph type="body" idx="15"/>
          </p:nvPr>
        </p:nvSpPr>
        <p:spPr>
          <a:xfrm>
            <a:off x="1" y="58733"/>
            <a:ext cx="8991600" cy="307777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811937"/>
                </a:solidFill>
              </a:rPr>
              <a:t>La innovación social como herramienta</a:t>
            </a:r>
            <a:endParaRPr lang="es-ES" b="1" dirty="0">
              <a:solidFill>
                <a:srgbClr val="811937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01" y="1443956"/>
            <a:ext cx="852893" cy="53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Marcador de contenido"/>
          <p:cNvSpPr>
            <a:spLocks noGrp="1"/>
          </p:cNvSpPr>
          <p:nvPr>
            <p:ph sz="quarter" idx="19"/>
          </p:nvPr>
        </p:nvSpPr>
        <p:spPr>
          <a:xfrm>
            <a:off x="6192838" y="890442"/>
            <a:ext cx="2698750" cy="984885"/>
          </a:xfrm>
        </p:spPr>
        <p:txBody>
          <a:bodyPr/>
          <a:lstStyle/>
          <a:p>
            <a:pPr marL="15875" indent="0">
              <a:buNone/>
            </a:pPr>
            <a:r>
              <a:rPr lang="es-ES_tradnl" sz="1600" dirty="0"/>
              <a:t>En el resto de países hay acuerdos especiales que </a:t>
            </a:r>
            <a:r>
              <a:rPr lang="es-ES_tradnl" sz="1600" b="1" dirty="0"/>
              <a:t>dependen de cada temática</a:t>
            </a:r>
            <a:endParaRPr lang="es-ES" sz="16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1" y="5990"/>
            <a:ext cx="480249" cy="52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840" y="-2775"/>
            <a:ext cx="482902" cy="52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166" y="1434227"/>
            <a:ext cx="830191" cy="54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320" y="1443956"/>
            <a:ext cx="775958" cy="53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060" y="1424095"/>
            <a:ext cx="819148" cy="56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73" y="1355344"/>
            <a:ext cx="836578" cy="64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05" y="2240712"/>
            <a:ext cx="759264" cy="46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10" y="2260168"/>
            <a:ext cx="836156" cy="43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54" y="2114248"/>
            <a:ext cx="848738" cy="617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66" y="3271840"/>
            <a:ext cx="926010" cy="54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557" y="2240713"/>
            <a:ext cx="875451" cy="46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46" y="2240712"/>
            <a:ext cx="727158" cy="49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320" y="2160160"/>
            <a:ext cx="832187" cy="57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7" y="2887160"/>
            <a:ext cx="785020" cy="45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894" y="2858636"/>
            <a:ext cx="773084" cy="5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557" y="2839180"/>
            <a:ext cx="875451" cy="53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876" y="2853788"/>
            <a:ext cx="950535" cy="50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583" y="2869661"/>
            <a:ext cx="879560" cy="44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9" y="3603089"/>
            <a:ext cx="789268" cy="49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10" y="3548159"/>
            <a:ext cx="802268" cy="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829" y="3531855"/>
            <a:ext cx="866978" cy="54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366" y="3532110"/>
            <a:ext cx="816754" cy="5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61" y="3512630"/>
            <a:ext cx="870482" cy="56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9" y="4212135"/>
            <a:ext cx="800815" cy="52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5766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10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8" name="2 Marcador de texto"/>
          <p:cNvSpPr>
            <a:spLocks noGrp="1"/>
          </p:cNvSpPr>
          <p:nvPr>
            <p:ph type="body" idx="15"/>
          </p:nvPr>
        </p:nvSpPr>
        <p:spPr>
          <a:xfrm>
            <a:off x="-72886" y="58733"/>
            <a:ext cx="8991600" cy="307777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811937"/>
                </a:solidFill>
              </a:rPr>
              <a:t>La innovación social como herramienta</a:t>
            </a:r>
            <a:endParaRPr lang="es-ES" b="1" dirty="0">
              <a:solidFill>
                <a:srgbClr val="811937"/>
              </a:solidFill>
            </a:endParaRPr>
          </a:p>
        </p:txBody>
      </p:sp>
      <p:sp>
        <p:nvSpPr>
          <p:cNvPr id="9" name="3 Marcador de contenido"/>
          <p:cNvSpPr txBox="1">
            <a:spLocks/>
          </p:cNvSpPr>
          <p:nvPr/>
        </p:nvSpPr>
        <p:spPr>
          <a:xfrm>
            <a:off x="258054" y="1630018"/>
            <a:ext cx="5685545" cy="2195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3038" indent="-157163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361950" indent="-182563" algn="l" defTabSz="447675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811937"/>
              </a:buClr>
              <a:buFont typeface="Arial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2pPr>
            <a:lvl3pPr marL="538163" indent="-179388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811937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3pPr>
            <a:lvl4pPr marL="719138" indent="-179388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811937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4pPr>
            <a:lvl5pPr marL="896938" indent="-185738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rgbClr val="811937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5pPr>
            <a:lvl6pPr marL="896112" indent="-18288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896112" indent="-18288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indent="0">
              <a:buNone/>
            </a:pPr>
            <a:r>
              <a:rPr lang="en-US" sz="1800" i="1" dirty="0"/>
              <a:t>En </a:t>
            </a:r>
            <a:r>
              <a:rPr lang="en-US" sz="1800" i="1" dirty="0" err="1"/>
              <a:t>proyectos</a:t>
            </a:r>
            <a:r>
              <a:rPr lang="en-US" sz="1800" i="1" dirty="0"/>
              <a:t> de </a:t>
            </a:r>
            <a:r>
              <a:rPr lang="en-US" sz="1800" i="1" dirty="0" err="1"/>
              <a:t>minería</a:t>
            </a:r>
            <a:r>
              <a:rPr lang="en-US" sz="1800" i="1" dirty="0"/>
              <a:t> se </a:t>
            </a:r>
            <a:r>
              <a:rPr lang="en-US" sz="1800" i="1" dirty="0" err="1"/>
              <a:t>promueve</a:t>
            </a:r>
            <a:r>
              <a:rPr lang="en-US" sz="1800" i="1" dirty="0"/>
              <a:t> </a:t>
            </a:r>
            <a:r>
              <a:rPr lang="en-US" sz="1800" i="1" dirty="0" err="1"/>
              <a:t>especialmente</a:t>
            </a:r>
            <a:r>
              <a:rPr lang="en-US" sz="1800" i="1" dirty="0"/>
              <a:t> la </a:t>
            </a:r>
            <a:r>
              <a:rPr lang="en-US" sz="1800" i="1" dirty="0" err="1"/>
              <a:t>cooperación</a:t>
            </a:r>
            <a:r>
              <a:rPr lang="en-US" sz="1800" i="1" dirty="0"/>
              <a:t> </a:t>
            </a:r>
            <a:r>
              <a:rPr lang="en-US" sz="1800" i="1" dirty="0" err="1"/>
              <a:t>internacional</a:t>
            </a:r>
            <a:endParaRPr lang="en-US" sz="1800" i="1" dirty="0"/>
          </a:p>
          <a:p>
            <a:pPr marL="15875" indent="0">
              <a:buNone/>
            </a:pPr>
            <a:endParaRPr lang="en-US" sz="1800" i="1" dirty="0"/>
          </a:p>
          <a:p>
            <a:pPr marL="15875" indent="0">
              <a:buNone/>
            </a:pPr>
            <a:r>
              <a:rPr lang="en-US" sz="1800" i="1" dirty="0"/>
              <a:t>“In line with the strategy for EU international cooperation in research and innovation (COM(2012)497), international cooperation is encouraged”</a:t>
            </a:r>
            <a:endParaRPr lang="es-ES" sz="18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552" y="1858136"/>
            <a:ext cx="2759800" cy="154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083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11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6" name="2 Marcador de texto"/>
          <p:cNvSpPr>
            <a:spLocks noGrp="1"/>
          </p:cNvSpPr>
          <p:nvPr>
            <p:ph type="body" idx="15"/>
          </p:nvPr>
        </p:nvSpPr>
        <p:spPr>
          <a:xfrm>
            <a:off x="1" y="58733"/>
            <a:ext cx="8991600" cy="307777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811937"/>
                </a:solidFill>
              </a:rPr>
              <a:t>La innovación social como herramienta</a:t>
            </a:r>
            <a:endParaRPr lang="es-ES" b="1" dirty="0">
              <a:solidFill>
                <a:srgbClr val="811937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11" b="24317"/>
          <a:stretch/>
        </p:blipFill>
        <p:spPr>
          <a:xfrm>
            <a:off x="8030734" y="546100"/>
            <a:ext cx="1113266" cy="389277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055166" y="1651607"/>
            <a:ext cx="198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chemeClr val="accent1"/>
                </a:solidFill>
                <a:cs typeface="Arial"/>
              </a:rPr>
              <a:t>Exploración</a:t>
            </a:r>
            <a:endParaRPr lang="es-ES" sz="2000" b="1" dirty="0">
              <a:solidFill>
                <a:schemeClr val="accent1"/>
              </a:solidFill>
              <a:cs typeface="Arial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1114049" y="3738879"/>
            <a:ext cx="3258203" cy="861090"/>
            <a:chOff x="6243086" y="3439550"/>
            <a:chExt cx="3258203" cy="861090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3086" y="3439550"/>
              <a:ext cx="908239" cy="86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25 CuadroTexto"/>
            <p:cNvSpPr txBox="1"/>
            <p:nvPr/>
          </p:nvSpPr>
          <p:spPr>
            <a:xfrm>
              <a:off x="7232843" y="3518781"/>
              <a:ext cx="22684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000" b="1" dirty="0">
                  <a:solidFill>
                    <a:schemeClr val="accent1"/>
                  </a:solidFill>
                  <a:cs typeface="Arial"/>
                </a:rPr>
                <a:t>Economía Circular</a:t>
              </a:r>
              <a:endParaRPr lang="es-ES" sz="2000" b="1" dirty="0">
                <a:solidFill>
                  <a:schemeClr val="accent1"/>
                </a:solidFill>
                <a:cs typeface="Arial"/>
              </a:endParaRPr>
            </a:p>
          </p:txBody>
        </p:sp>
      </p:grpSp>
      <p:pic>
        <p:nvPicPr>
          <p:cNvPr id="4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65" y="1846851"/>
            <a:ext cx="1713069" cy="90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42 CuadroTexto"/>
          <p:cNvSpPr txBox="1"/>
          <p:nvPr/>
        </p:nvSpPr>
        <p:spPr>
          <a:xfrm>
            <a:off x="5855168" y="3265168"/>
            <a:ext cx="1814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>
                <a:solidFill>
                  <a:srgbClr val="002060"/>
                </a:solidFill>
              </a:rPr>
              <a:t>Programa de trabajo de </a:t>
            </a:r>
            <a:r>
              <a:rPr lang="es-ES_tradnl" sz="1600" b="1" dirty="0">
                <a:solidFill>
                  <a:srgbClr val="002060"/>
                </a:solidFill>
              </a:rPr>
              <a:t>CLIMA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73" y="1520370"/>
            <a:ext cx="770593" cy="69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81" y="2633947"/>
            <a:ext cx="679720" cy="73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2071374" y="2799499"/>
            <a:ext cx="198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chemeClr val="accent1"/>
                </a:solidFill>
                <a:cs typeface="Arial"/>
              </a:rPr>
              <a:t>Explotación</a:t>
            </a:r>
            <a:endParaRPr lang="es-ES" sz="2000" b="1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CD5F408-AA5D-4A23-A705-B3BC7C008B5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07777"/>
          </a:xfrm>
        </p:spPr>
        <p:txBody>
          <a:bodyPr/>
          <a:lstStyle/>
          <a:p>
            <a:r>
              <a:rPr lang="es-ES_tradnl" dirty="0"/>
              <a:t>¿Qué prioridades hay para la industria extractiva?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7173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12</a:t>
            </a:fld>
            <a:endParaRPr lang="en-US" dirty="0">
              <a:solidFill>
                <a:srgbClr val="811937"/>
              </a:solidFill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905482"/>
              </p:ext>
            </p:extLst>
          </p:nvPr>
        </p:nvGraphicFramePr>
        <p:xfrm>
          <a:off x="333375" y="1357255"/>
          <a:ext cx="8486775" cy="3044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32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7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77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LINEA PRIORITARIA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TOPIC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TÍTULO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08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s-ES_tradnl" altLang="es-E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es-ES_tradnl" altLang="es-E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Exploración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SC5-10-2019-2020:</a:t>
                      </a:r>
                      <a:endParaRPr lang="es-ES" sz="14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Raw materials innovation actions: exploration and Earth observation in support of sustainable mining 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088">
                <a:tc>
                  <a:txBody>
                    <a:bodyPr/>
                    <a:lstStyle/>
                    <a:p>
                      <a:pPr algn="ctr"/>
                      <a:r>
                        <a:rPr lang="es-ES_tradnl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Explotación</a:t>
                      </a:r>
                      <a:endParaRPr lang="es-E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SC5-09-2018-2019</a:t>
                      </a:r>
                      <a:endParaRPr lang="es-ES" sz="14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sz="14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New solutions for the sustainable production of raw materials 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30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s-ES_tradnl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Economía circular</a:t>
                      </a:r>
                      <a:endParaRPr lang="es-E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SC5-07-2018-2019-2020:</a:t>
                      </a:r>
                      <a:endParaRPr lang="es-ES" sz="14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Raw materials innovation for the circular economy: sustainable processing, reuse, recycling and recovery schemes</a:t>
                      </a:r>
                      <a:endParaRPr lang="es-ES" sz="1400" i="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2 Marcador de texto"/>
          <p:cNvSpPr>
            <a:spLocks noGrp="1"/>
          </p:cNvSpPr>
          <p:nvPr>
            <p:ph type="body" idx="15"/>
          </p:nvPr>
        </p:nvSpPr>
        <p:spPr>
          <a:xfrm>
            <a:off x="1" y="58733"/>
            <a:ext cx="8991600" cy="307777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811937"/>
                </a:solidFill>
              </a:rPr>
              <a:t>La innovación social como herramienta</a:t>
            </a:r>
            <a:endParaRPr lang="es-ES" b="1" dirty="0">
              <a:solidFill>
                <a:srgbClr val="811937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93DFE1-4573-4AA4-AB7D-9C85386F20D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07777"/>
          </a:xfrm>
        </p:spPr>
        <p:txBody>
          <a:bodyPr/>
          <a:lstStyle/>
          <a:p>
            <a:r>
              <a:rPr lang="es-ES_tradnl" dirty="0"/>
              <a:t>Algunos ejemplos de </a:t>
            </a:r>
            <a:r>
              <a:rPr lang="es-ES_tradnl" dirty="0" err="1"/>
              <a:t>topics</a:t>
            </a:r>
            <a:r>
              <a:rPr lang="es-ES_tradnl" dirty="0"/>
              <a:t> 18/20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6292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275" y="55377"/>
            <a:ext cx="1305426" cy="307777"/>
          </a:xfrm>
        </p:spPr>
        <p:txBody>
          <a:bodyPr/>
          <a:lstStyle/>
          <a:p>
            <a:r>
              <a:rPr lang="es-ES_tradnl" dirty="0" err="1"/>
              <a:t>Topics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5"/>
          </p:nvPr>
        </p:nvSpPr>
        <p:spPr>
          <a:xfrm>
            <a:off x="2628900" y="58733"/>
            <a:ext cx="6362700" cy="307777"/>
          </a:xfrm>
        </p:spPr>
        <p:txBody>
          <a:bodyPr/>
          <a:lstStyle/>
          <a:p>
            <a:r>
              <a:rPr lang="es-ES" dirty="0"/>
              <a:t>Exploración- SC5-10-2019-2020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8"/>
          </p:nvPr>
        </p:nvSpPr>
        <p:spPr>
          <a:xfrm>
            <a:off x="199526" y="1431841"/>
            <a:ext cx="5867900" cy="2739211"/>
          </a:xfrm>
        </p:spPr>
        <p:txBody>
          <a:bodyPr/>
          <a:lstStyle/>
          <a:p>
            <a:pPr marL="15875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/>
              <a:t>Actions should </a:t>
            </a:r>
            <a:r>
              <a:rPr lang="en-US" sz="1200" b="1" dirty="0"/>
              <a:t>develop innovative pilots demonstrating clean and sustainable production, including exploration</a:t>
            </a:r>
            <a:r>
              <a:rPr lang="en-US" sz="1200" dirty="0"/>
              <a:t>, of non-energy non-agricultural raw materials in the EU from primary and/or secondary sources (TRL 6-7).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GB" sz="1200" b="1" dirty="0"/>
              <a:t>Integrated exploration solutions: </a:t>
            </a:r>
            <a:r>
              <a:rPr lang="en-GB" sz="1200" dirty="0"/>
              <a:t>Advanced geological-geochemical-geophysical-remote sensing integrated (and multi-method) approaches, 3D and 4D modelling, automation and </a:t>
            </a:r>
            <a:r>
              <a:rPr lang="en-GB" sz="1200" dirty="0" err="1"/>
              <a:t>robotisation</a:t>
            </a:r>
            <a:r>
              <a:rPr lang="en-GB" sz="1200" dirty="0"/>
              <a:t>. Solutions should cover and be tested in both green and brown field mining sites.</a:t>
            </a:r>
            <a:endParaRPr lang="en-US" sz="1200" dirty="0"/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200" b="1" dirty="0"/>
              <a:t>Services and products for the extractive industries life cycle: </a:t>
            </a:r>
            <a:r>
              <a:rPr lang="en-US" sz="1200" dirty="0"/>
              <a:t>Services and products based on </a:t>
            </a:r>
            <a:r>
              <a:rPr lang="en-US" sz="1200" b="1" dirty="0"/>
              <a:t>Earth observation data and techniques and GNSS services for the extractive industries life cycle</a:t>
            </a:r>
            <a:r>
              <a:rPr lang="en-US" sz="1200" dirty="0"/>
              <a:t>. The services and products should be built upon information and data made available by the </a:t>
            </a:r>
            <a:r>
              <a:rPr lang="en-US" sz="1200" b="1" dirty="0"/>
              <a:t>Copernicus</a:t>
            </a:r>
            <a:r>
              <a:rPr lang="en-US" sz="1200" dirty="0"/>
              <a:t> </a:t>
            </a:r>
            <a:r>
              <a:rPr lang="en-US" sz="1200" dirty="0" err="1"/>
              <a:t>Programme</a:t>
            </a:r>
            <a:r>
              <a:rPr lang="en-US" sz="1200" dirty="0"/>
              <a:t>, and other relevant Earth observation and proximal sensing data. Use of data made available by </a:t>
            </a:r>
            <a:r>
              <a:rPr lang="en-US" sz="1200" b="1" dirty="0"/>
              <a:t>EGNOS</a:t>
            </a:r>
            <a:r>
              <a:rPr lang="en-US" sz="1200" dirty="0"/>
              <a:t> (and in the long term, Galileo) or other relevant Earth GNSS data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13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4061" y="556128"/>
            <a:ext cx="1527982" cy="288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WP CLIMATE</a:t>
            </a:r>
            <a:endParaRPr lang="es-ES" dirty="0">
              <a:solidFill>
                <a:srgbClr val="811937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8972" y="4225854"/>
            <a:ext cx="22637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Subvención: </a:t>
            </a:r>
            <a:r>
              <a:rPr lang="es-ES_tradnl" sz="1600" b="1" dirty="0">
                <a:latin typeface="Century Gothic" pitchFamily="34" charset="0"/>
                <a:cs typeface="Arial"/>
              </a:rPr>
              <a:t>8-13 M€</a:t>
            </a:r>
            <a:endParaRPr lang="es-ES" sz="1600" dirty="0"/>
          </a:p>
        </p:txBody>
      </p:sp>
      <p:sp>
        <p:nvSpPr>
          <p:cNvPr id="9" name="8 Rectángulo"/>
          <p:cNvSpPr/>
          <p:nvPr/>
        </p:nvSpPr>
        <p:spPr>
          <a:xfrm>
            <a:off x="5816084" y="4221610"/>
            <a:ext cx="33794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Fecha de cierre: </a:t>
            </a:r>
            <a:r>
              <a:rPr lang="es-ES_tradnl" sz="1600" b="1" dirty="0">
                <a:latin typeface="Century Gothic" pitchFamily="34" charset="0"/>
                <a:cs typeface="Arial"/>
              </a:rPr>
              <a:t>19/02/2019 (f1)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835830" y="4221610"/>
            <a:ext cx="9140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Tipo: </a:t>
            </a:r>
            <a:r>
              <a:rPr lang="es-ES_tradnl" sz="1600" b="1" dirty="0">
                <a:latin typeface="Century Gothic" pitchFamily="34" charset="0"/>
                <a:cs typeface="Arial"/>
              </a:rPr>
              <a:t>IA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717139" y="508503"/>
            <a:ext cx="86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002060"/>
                </a:solidFill>
                <a:latin typeface="Century Gothic" pitchFamily="34" charset="0"/>
                <a:cs typeface="Arial"/>
              </a:rPr>
              <a:t>H2020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8446" y="907628"/>
            <a:ext cx="8673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chemeClr val="accent1"/>
                </a:solidFill>
                <a:cs typeface="Arial"/>
              </a:rPr>
              <a:t>SC5-10-2019-2020: </a:t>
            </a:r>
            <a:r>
              <a:rPr lang="en-US" sz="1400" u="sng" dirty="0">
                <a:solidFill>
                  <a:schemeClr val="accent1"/>
                </a:solidFill>
                <a:cs typeface="Arial"/>
              </a:rPr>
              <a:t>Raw materials innovation actions: exploration and Earth observation in support of sustainable mining </a:t>
            </a:r>
            <a:endParaRPr lang="es-ES" sz="2000" dirty="0"/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6191250" y="1358520"/>
            <a:ext cx="2" cy="2814089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6210301" y="1157037"/>
            <a:ext cx="2857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endParaRPr lang="en-US" sz="600" b="1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Improving the resolution and interoperability of existing raw materials digital maps</a:t>
            </a:r>
          </a:p>
          <a:p>
            <a:pPr indent="-285750">
              <a:buFont typeface="Wingdings" panose="05000000000000000000" pitchFamily="2" charset="2"/>
              <a:buChar char="§"/>
            </a:pP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Services and products for the extractive industries life cycle</a:t>
            </a:r>
          </a:p>
          <a:p>
            <a:pPr indent="-285750">
              <a:buFont typeface="Wingdings" panose="05000000000000000000" pitchFamily="2" charset="2"/>
              <a:buChar char="§"/>
            </a:pP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Reducing the exploration costs for the industry through new cost-effective exploration technologies</a:t>
            </a:r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4" y="573933"/>
            <a:ext cx="372381" cy="38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175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275" y="55377"/>
            <a:ext cx="1305426" cy="307777"/>
          </a:xfrm>
        </p:spPr>
        <p:txBody>
          <a:bodyPr/>
          <a:lstStyle/>
          <a:p>
            <a:r>
              <a:rPr lang="es-ES_tradnl" dirty="0" err="1"/>
              <a:t>Topics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5"/>
          </p:nvPr>
        </p:nvSpPr>
        <p:spPr>
          <a:xfrm>
            <a:off x="2628900" y="58733"/>
            <a:ext cx="6362700" cy="307777"/>
          </a:xfrm>
        </p:spPr>
        <p:txBody>
          <a:bodyPr/>
          <a:lstStyle/>
          <a:p>
            <a:r>
              <a:rPr lang="es-ES" dirty="0"/>
              <a:t>Explotación sostenible - SC5-07-2018-2019-2020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8"/>
          </p:nvPr>
        </p:nvSpPr>
        <p:spPr>
          <a:xfrm>
            <a:off x="199526" y="1487773"/>
            <a:ext cx="5867900" cy="2446824"/>
          </a:xfrm>
        </p:spPr>
        <p:txBody>
          <a:bodyPr/>
          <a:lstStyle/>
          <a:p>
            <a:pPr marL="15875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/>
              <a:t>Actions should </a:t>
            </a:r>
            <a:r>
              <a:rPr lang="en-US" sz="1200" b="1" dirty="0"/>
              <a:t>develop sustainable and resource-efficient solutions </a:t>
            </a:r>
            <a:r>
              <a:rPr lang="en-US" sz="1200" dirty="0"/>
              <a:t>of non-energy non-agricultural raw materials (TRL 3-5).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200" b="1" dirty="0"/>
              <a:t>Breakthrough concepts and solutions for sustainable exploration, mining and/or processing (2018): D</a:t>
            </a:r>
            <a:r>
              <a:rPr lang="en-US" sz="1200" dirty="0"/>
              <a:t>evelop ground-breaking concepts and solutions for exploration, mining and/or raw materials processing to secure the sustainable access to abiotic raw materials and to gain the trust of society in clean and safe production of raw materials. Recycling of end-of-life products is excluded from this topic</a:t>
            </a:r>
            <a:endParaRPr lang="en-US" sz="1200" b="1" dirty="0"/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200" b="1" dirty="0"/>
              <a:t>Digital mine (2019)</a:t>
            </a:r>
          </a:p>
          <a:p>
            <a:pPr marL="15875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/>
              <a:t>Develop an Industrial Internet of Things (</a:t>
            </a:r>
            <a:r>
              <a:rPr lang="en-US" sz="1200" b="1" dirty="0" err="1"/>
              <a:t>IIoT</a:t>
            </a:r>
            <a:r>
              <a:rPr lang="en-US" sz="1200" b="1" dirty="0"/>
              <a:t>) platform to enhance the efficiency of mining operations </a:t>
            </a:r>
            <a:r>
              <a:rPr lang="en-US" sz="1200" dirty="0"/>
              <a:t>by connecting cyber and physical systems and devices to extract valuable insights from their data.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14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4061" y="556128"/>
            <a:ext cx="1527982" cy="288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WP CLIMATE</a:t>
            </a:r>
            <a:endParaRPr lang="es-ES" dirty="0">
              <a:solidFill>
                <a:srgbClr val="811937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8972" y="4225854"/>
            <a:ext cx="2148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Subvención: </a:t>
            </a:r>
            <a:r>
              <a:rPr lang="es-ES_tradnl" sz="1600" b="1" dirty="0">
                <a:latin typeface="Century Gothic" pitchFamily="34" charset="0"/>
                <a:cs typeface="Arial"/>
              </a:rPr>
              <a:t>3-7 M€</a:t>
            </a:r>
            <a:endParaRPr lang="es-ES" sz="1600" dirty="0"/>
          </a:p>
        </p:txBody>
      </p:sp>
      <p:sp>
        <p:nvSpPr>
          <p:cNvPr id="9" name="8 Rectángulo"/>
          <p:cNvSpPr/>
          <p:nvPr/>
        </p:nvSpPr>
        <p:spPr>
          <a:xfrm>
            <a:off x="5796564" y="4027050"/>
            <a:ext cx="3379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Fecha de cierre: </a:t>
            </a:r>
            <a:r>
              <a:rPr lang="es-ES_tradnl" sz="1600" b="1" dirty="0">
                <a:latin typeface="Century Gothic" pitchFamily="34" charset="0"/>
                <a:cs typeface="Arial"/>
              </a:rPr>
              <a:t>27/02/2018 (f1)</a:t>
            </a:r>
          </a:p>
          <a:p>
            <a:pPr algn="r"/>
            <a:r>
              <a:rPr lang="es-ES_tradnl" sz="1600" b="1" dirty="0">
                <a:latin typeface="Century Gothic" pitchFamily="34" charset="0"/>
                <a:cs typeface="Arial"/>
              </a:rPr>
              <a:t>19/2/2019 (f1)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835830" y="4221610"/>
            <a:ext cx="10326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Tipo: </a:t>
            </a:r>
            <a:r>
              <a:rPr lang="es-ES_tradnl" sz="1600" b="1" dirty="0">
                <a:latin typeface="Century Gothic" pitchFamily="34" charset="0"/>
                <a:cs typeface="Arial"/>
              </a:rPr>
              <a:t>RIA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561491" y="508503"/>
            <a:ext cx="86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002060"/>
                </a:solidFill>
                <a:latin typeface="Century Gothic" pitchFamily="34" charset="0"/>
                <a:cs typeface="Arial"/>
              </a:rPr>
              <a:t>H2020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8446" y="944510"/>
            <a:ext cx="8673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chemeClr val="accent1"/>
                </a:solidFill>
                <a:cs typeface="Arial"/>
              </a:rPr>
              <a:t>SC5-09-2018-2019: </a:t>
            </a:r>
            <a:r>
              <a:rPr lang="en-US" sz="1400" u="sng" dirty="0">
                <a:solidFill>
                  <a:schemeClr val="accent1"/>
                </a:solidFill>
                <a:cs typeface="Arial"/>
              </a:rPr>
              <a:t>New solutions for the sustainable production of raw materials </a:t>
            </a:r>
            <a:endParaRPr lang="es-ES" sz="2000" dirty="0"/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6191250" y="1358520"/>
            <a:ext cx="2" cy="2814089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6210301" y="1261812"/>
            <a:ext cx="2857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endParaRPr lang="en-US" sz="600" b="1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Creating a lower TRL technology base for radical innovations in the concerned sectors within next decades that would help unlocking substantial reserves of new or currently unexploited resources within the EU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4" y="573933"/>
            <a:ext cx="372381" cy="38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497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275" y="55377"/>
            <a:ext cx="1305426" cy="307777"/>
          </a:xfrm>
        </p:spPr>
        <p:txBody>
          <a:bodyPr/>
          <a:lstStyle/>
          <a:p>
            <a:r>
              <a:rPr lang="es-ES_tradnl" dirty="0" err="1"/>
              <a:t>Topics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5"/>
          </p:nvPr>
        </p:nvSpPr>
        <p:spPr>
          <a:xfrm>
            <a:off x="2628900" y="58733"/>
            <a:ext cx="6362700" cy="307777"/>
          </a:xfrm>
        </p:spPr>
        <p:txBody>
          <a:bodyPr/>
          <a:lstStyle/>
          <a:p>
            <a:r>
              <a:rPr lang="es-ES" dirty="0"/>
              <a:t>Economía circular - SC5-07-2018-2019-2020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8"/>
          </p:nvPr>
        </p:nvSpPr>
        <p:spPr>
          <a:xfrm>
            <a:off x="199526" y="1565394"/>
            <a:ext cx="5867900" cy="2796963"/>
          </a:xfrm>
        </p:spPr>
        <p:txBody>
          <a:bodyPr/>
          <a:lstStyle/>
          <a:p>
            <a:pPr marL="15875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/>
              <a:t>Actions should </a:t>
            </a:r>
            <a:r>
              <a:rPr lang="en-US" sz="1200" b="1" dirty="0"/>
              <a:t>develop and demonstrate innovative pilots for the clean and sustainable production </a:t>
            </a:r>
            <a:r>
              <a:rPr lang="en-US" sz="1200" dirty="0"/>
              <a:t>of non-energy, non-agricultural raw materials in the EU from primary and/or secondary sources (TRL 6-7).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GB" sz="1200" b="1" dirty="0"/>
              <a:t>Sustainable processing and refining of primary and/or secondary raw materials</a:t>
            </a:r>
          </a:p>
          <a:p>
            <a:pPr marL="15875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200" dirty="0"/>
              <a:t>New or improved systems integrating relevant </a:t>
            </a:r>
            <a:r>
              <a:rPr lang="en-GB" sz="1200" b="1" dirty="0"/>
              <a:t>processing and refining technologies for better recovery of minerals </a:t>
            </a:r>
            <a:r>
              <a:rPr lang="en-GB" sz="1200" dirty="0"/>
              <a:t>and metals at increased efficiency in terms of better yield and process selectivity as well as better utilisation of resources. This would include </a:t>
            </a:r>
            <a:r>
              <a:rPr lang="en-GB" sz="1200" b="1" dirty="0"/>
              <a:t>recovery from low grade and/or complex ores </a:t>
            </a:r>
            <a:r>
              <a:rPr lang="en-GB" sz="1200" dirty="0"/>
              <a:t>and/or from </a:t>
            </a:r>
            <a:r>
              <a:rPr lang="en-GB" sz="1200" b="1" dirty="0"/>
              <a:t>industrial or mining wastes</a:t>
            </a:r>
            <a:r>
              <a:rPr lang="en-GB" sz="1200" dirty="0"/>
              <a:t>, and/or the reduction of the content of toxic elements or compounds in the resulting materials. The solution proposed should be flexible enough to adapt to different or variable ore/secondary raw material grades and should be supported by efficient and robust process control.</a:t>
            </a:r>
            <a:endParaRPr lang="en-US" sz="1200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15</a:t>
            </a:fld>
            <a:endParaRPr lang="en-US" dirty="0">
              <a:solidFill>
                <a:srgbClr val="811937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4061" y="556128"/>
            <a:ext cx="1527982" cy="288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WP CLIMATE</a:t>
            </a:r>
            <a:endParaRPr lang="es-ES" dirty="0">
              <a:solidFill>
                <a:srgbClr val="811937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8972" y="4225854"/>
            <a:ext cx="22637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Subvención: </a:t>
            </a:r>
            <a:r>
              <a:rPr lang="es-ES_tradnl" sz="1600" b="1" dirty="0">
                <a:latin typeface="Century Gothic" pitchFamily="34" charset="0"/>
                <a:cs typeface="Arial"/>
              </a:rPr>
              <a:t>8-13 M€</a:t>
            </a:r>
            <a:endParaRPr lang="es-ES" sz="1600" dirty="0"/>
          </a:p>
        </p:txBody>
      </p:sp>
      <p:sp>
        <p:nvSpPr>
          <p:cNvPr id="9" name="8 Rectángulo"/>
          <p:cNvSpPr/>
          <p:nvPr/>
        </p:nvSpPr>
        <p:spPr>
          <a:xfrm>
            <a:off x="5816085" y="4221610"/>
            <a:ext cx="3379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Fecha de cierre: </a:t>
            </a:r>
            <a:r>
              <a:rPr lang="es-ES_tradnl" sz="1600" b="1" dirty="0">
                <a:latin typeface="Century Gothic" pitchFamily="34" charset="0"/>
                <a:cs typeface="Arial"/>
              </a:rPr>
              <a:t>27/02/2018 (f1)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835830" y="4221610"/>
            <a:ext cx="9140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Tipo: </a:t>
            </a:r>
            <a:r>
              <a:rPr lang="es-ES_tradnl" sz="1600" b="1" dirty="0">
                <a:latin typeface="Century Gothic" pitchFamily="34" charset="0"/>
                <a:cs typeface="Arial"/>
              </a:rPr>
              <a:t>IA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551763" y="508503"/>
            <a:ext cx="86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b="1" dirty="0">
                <a:solidFill>
                  <a:srgbClr val="002060"/>
                </a:solidFill>
                <a:latin typeface="Century Gothic" pitchFamily="34" charset="0"/>
                <a:cs typeface="Arial"/>
              </a:rPr>
              <a:t>H2020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08446" y="956268"/>
            <a:ext cx="8673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chemeClr val="accent1"/>
                </a:solidFill>
                <a:cs typeface="Arial"/>
              </a:rPr>
              <a:t>SC5-07-2018-2019-2020: </a:t>
            </a:r>
            <a:r>
              <a:rPr lang="en-US" sz="1400" u="sng" dirty="0">
                <a:solidFill>
                  <a:schemeClr val="accent1"/>
                </a:solidFill>
                <a:cs typeface="Arial"/>
              </a:rPr>
              <a:t>Raw materials innovation for the circular economy: sustainable processing, reuse, recycling and recovery schemes</a:t>
            </a:r>
            <a:endParaRPr lang="es-ES" sz="2000" dirty="0"/>
          </a:p>
        </p:txBody>
      </p:sp>
      <p:cxnSp>
        <p:nvCxnSpPr>
          <p:cNvPr id="14" name="13 Conector recto"/>
          <p:cNvCxnSpPr/>
          <p:nvPr/>
        </p:nvCxnSpPr>
        <p:spPr>
          <a:xfrm flipH="1">
            <a:off x="6191250" y="1358520"/>
            <a:ext cx="2" cy="2814089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6210301" y="1719012"/>
            <a:ext cx="28575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Improving economic viability and market potential that will be gained through the pilot</a:t>
            </a:r>
          </a:p>
          <a:p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  Unlocking a significant volume of various primary/secondary raw materials currently unexploited/underexploited </a:t>
            </a:r>
            <a:endParaRPr lang="de-DE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endParaRPr lang="en-US" sz="1200" dirty="0">
              <a:solidFill>
                <a:srgbClr val="811937"/>
              </a:solidFill>
              <a:latin typeface="Century Gothic" pitchFamily="34" charset="0"/>
              <a:cs typeface="Arial"/>
            </a:endParaRPr>
          </a:p>
          <a:p>
            <a:pPr indent="-2857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811937"/>
                </a:solidFill>
                <a:latin typeface="Century Gothic" pitchFamily="34" charset="0"/>
                <a:cs typeface="Arial"/>
              </a:rPr>
              <a:t>Improving the health, safety and environmental performance throughout the whole life cycle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4" y="573933"/>
            <a:ext cx="372381" cy="38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0290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7145D1-29A2-4BC8-8D43-D6F26C7CB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 Conclusiones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013703-F67F-4C10-9BC9-5F55093E43F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52413" y="744823"/>
            <a:ext cx="8506567" cy="3282950"/>
          </a:xfrm>
        </p:spPr>
        <p:txBody>
          <a:bodyPr/>
          <a:lstStyle/>
          <a:p>
            <a:r>
              <a:rPr lang="es-ES_tradnl" dirty="0"/>
              <a:t>Nuevos tiempos para la actividad empresarial. </a:t>
            </a:r>
          </a:p>
          <a:p>
            <a:r>
              <a:rPr lang="es-ES_tradnl" dirty="0"/>
              <a:t>Licencias sociales ofrecen nuevas oportunidades en clave de seguridad, rentabilidad e imagen de los proyectos. </a:t>
            </a:r>
          </a:p>
          <a:p>
            <a:r>
              <a:rPr lang="es-ES_tradnl" dirty="0"/>
              <a:t>Debida diligencia acabará siendo necesaria para cualquier proyecto. </a:t>
            </a:r>
          </a:p>
          <a:p>
            <a:r>
              <a:rPr lang="es-ES_tradnl" dirty="0"/>
              <a:t>Los estudios de impactos en derechos se convierten en herramienta clave de la gestión de los proyectos. </a:t>
            </a:r>
          </a:p>
          <a:p>
            <a:r>
              <a:rPr lang="es-ES_tradnl" dirty="0"/>
              <a:t>Existen posibilidades de apoyo para empresas que apuestan por innovación social. 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1B4DAC-E404-41C1-9896-EEF0A0811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9C12DC-491F-9444-86A2-13AC5C62A2FC}" type="slidenum">
              <a:rPr lang="en-US" smtClean="0">
                <a:solidFill>
                  <a:srgbClr val="811937"/>
                </a:solidFill>
              </a:rPr>
              <a:pPr/>
              <a:t>16</a:t>
            </a:fld>
            <a:endParaRPr lang="en-US" dirty="0">
              <a:solidFill>
                <a:srgbClr val="8119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522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Zabala Innovation">
  <a:themeElements>
    <a:clrScheme name="Personalizado 1">
      <a:dk1>
        <a:sysClr val="windowText" lastClr="000000"/>
      </a:dk1>
      <a:lt1>
        <a:sysClr val="window" lastClr="FFFFFF"/>
      </a:lt1>
      <a:dk2>
        <a:srgbClr val="811937"/>
      </a:dk2>
      <a:lt2>
        <a:srgbClr val="811937"/>
      </a:lt2>
      <a:accent1>
        <a:srgbClr val="626469"/>
      </a:accent1>
      <a:accent2>
        <a:srgbClr val="9FA0A4"/>
      </a:accent2>
      <a:accent3>
        <a:srgbClr val="FFD100"/>
      </a:accent3>
      <a:accent4>
        <a:srgbClr val="E47F00"/>
      </a:accent4>
      <a:accent5>
        <a:srgbClr val="B10043"/>
      </a:accent5>
      <a:accent6>
        <a:srgbClr val="42B4E6"/>
      </a:accent6>
      <a:hlink>
        <a:srgbClr val="B10043"/>
      </a:hlink>
      <a:folHlink>
        <a:srgbClr val="42B4E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Zabala Innovation Text Slides">
  <a:themeElements>
    <a:clrScheme name="Personalizado 2">
      <a:dk1>
        <a:sysClr val="windowText" lastClr="000000"/>
      </a:dk1>
      <a:lt1>
        <a:sysClr val="window" lastClr="FFFFFF"/>
      </a:lt1>
      <a:dk2>
        <a:srgbClr val="811937"/>
      </a:dk2>
      <a:lt2>
        <a:srgbClr val="811937"/>
      </a:lt2>
      <a:accent1>
        <a:srgbClr val="626469"/>
      </a:accent1>
      <a:accent2>
        <a:srgbClr val="9FA0A4"/>
      </a:accent2>
      <a:accent3>
        <a:srgbClr val="FFD100"/>
      </a:accent3>
      <a:accent4>
        <a:srgbClr val="E47F00"/>
      </a:accent4>
      <a:accent5>
        <a:srgbClr val="B10043"/>
      </a:accent5>
      <a:accent6>
        <a:srgbClr val="42B4E6"/>
      </a:accent6>
      <a:hlink>
        <a:srgbClr val="B10043"/>
      </a:hlink>
      <a:folHlink>
        <a:srgbClr val="42B4E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2B0624427CAD4C9AE1F8886927AB23" ma:contentTypeVersion="10" ma:contentTypeDescription="Crear nuevo documento." ma:contentTypeScope="" ma:versionID="ee77b0015de0adac1093fd5f8a0a9466">
  <xsd:schema xmlns:xsd="http://www.w3.org/2001/XMLSchema" xmlns:xs="http://www.w3.org/2001/XMLSchema" xmlns:p="http://schemas.microsoft.com/office/2006/metadata/properties" xmlns:ns2="7f27de4e-7f7a-4834-b09f-1fb0b8334d87" targetNamespace="http://schemas.microsoft.com/office/2006/metadata/properties" ma:root="true" ma:fieldsID="7fa7ed390d7aa5615b0209fc3c3f006e" ns2:_="">
    <xsd:import namespace="7f27de4e-7f7a-4834-b09f-1fb0b8334d87"/>
    <xsd:element name="properties">
      <xsd:complexType>
        <xsd:sequence>
          <xsd:element name="documentManagement">
            <xsd:complexType>
              <xsd:all>
                <xsd:element ref="ns2:Modificado" minOccurs="0"/>
                <xsd:element ref="ns2:Creado" minOccurs="0"/>
                <xsd:element ref="ns2:Desprotegido_x0020_para" minOccurs="0"/>
                <xsd:element ref="ns2:Tama_x00f1_o_x0020_de_x0020_archivo" minOccurs="0"/>
                <xsd:element ref="ns2:Propietario" minOccurs="0"/>
                <xsd:element ref="ns2:Descripci_x00f3_n" minOccurs="0"/>
                <xsd:element ref="ns2:Estado" minOccurs="0"/>
                <xsd:element ref="ns2:Tipo_x0020_de_x0020_documento" minOccurs="0"/>
                <xsd:element ref="ns2:Tipo_x0020_de_x0020_archivo" minOccurs="0"/>
                <xsd:element ref="ns2:_Old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27de4e-7f7a-4834-b09f-1fb0b8334d87" elementFormDefault="qualified">
    <xsd:import namespace="http://schemas.microsoft.com/office/2006/documentManagement/types"/>
    <xsd:import namespace="http://schemas.microsoft.com/office/infopath/2007/PartnerControls"/>
    <xsd:element name="Modificado" ma:index="8" nillable="true" ma:displayName="Modificado" ma:format="DateOnly" ma:internalName="Modificado">
      <xsd:simpleType>
        <xsd:restriction base="dms:DateTime"/>
      </xsd:simpleType>
    </xsd:element>
    <xsd:element name="Creado" ma:index="9" nillable="true" ma:displayName="Creado" ma:format="DateOnly" ma:internalName="Creado">
      <xsd:simpleType>
        <xsd:restriction base="dms:DateTime"/>
      </xsd:simpleType>
    </xsd:element>
    <xsd:element name="Desprotegido_x0020_para" ma:index="10" nillable="true" ma:displayName="Desprotegido para" ma:internalName="Desprotegido_x0020_para">
      <xsd:simpleType>
        <xsd:restriction base="dms:Text">
          <xsd:maxLength value="255"/>
        </xsd:restriction>
      </xsd:simpleType>
    </xsd:element>
    <xsd:element name="Tama_x00f1_o_x0020_de_x0020_archivo" ma:index="11" nillable="true" ma:displayName="Tamaño de archivo" ma:internalName="Tama_x00f1_o_x0020_de_x0020_archivo" ma:percentage="FALSE">
      <xsd:simpleType>
        <xsd:restriction base="dms:Number"/>
      </xsd:simpleType>
    </xsd:element>
    <xsd:element name="Propietario" ma:index="12" nillable="true" ma:displayName="Propietario" ma:internalName="Propietario">
      <xsd:simpleType>
        <xsd:restriction base="dms:Text">
          <xsd:maxLength value="255"/>
        </xsd:restriction>
      </xsd:simpleType>
    </xsd:element>
    <xsd:element name="Descripci_x00f3_n" ma:index="13" nillable="true" ma:displayName="Descripción" ma:internalName="Descripci_x00f3_n">
      <xsd:simpleType>
        <xsd:restriction base="dms:Note">
          <xsd:maxLength value="255"/>
        </xsd:restriction>
      </xsd:simpleType>
    </xsd:element>
    <xsd:element name="Estado" ma:index="14" nillable="true" ma:displayName="Estado" ma:internalName="Estado">
      <xsd:simpleType>
        <xsd:restriction base="dms:Choice">
          <xsd:enumeration value="Borrador"/>
          <xsd:enumeration value="Versión preliminar"/>
          <xsd:enumeration value="En revisión"/>
          <xsd:enumeration value="Final"/>
          <xsd:maxLength value="255"/>
        </xsd:restriction>
      </xsd:simpleType>
    </xsd:element>
    <xsd:element name="Tipo_x0020_de_x0020_documento" ma:index="15" nillable="true" ma:displayName="Tipo de documento" ma:format="Dropdown" ma:internalName="Tipo_x0020_de_x0020_documento">
      <xsd:simpleType>
        <xsd:restriction base="dms:Choice">
          <xsd:enumeration value="Acta"/>
          <xsd:enumeration value="Carta"/>
          <xsd:enumeration value="Comunicación a empresas"/>
          <xsd:enumeration value="Documentación administrativa"/>
          <xsd:enumeration value="Fax"/>
          <xsd:enumeration value="Informe a clientes"/>
          <xsd:enumeration value="Presentación Power Point"/>
          <xsd:maxLength value="255"/>
        </xsd:restriction>
      </xsd:simpleType>
    </xsd:element>
    <xsd:element name="Tipo_x0020_de_x0020_archivo" ma:index="16" nillable="true" ma:displayName="Tipo de archivo" ma:internalName="Tipo_x0020_de_x0020_archivo">
      <xsd:simpleType>
        <xsd:restriction base="dms:Text">
          <xsd:maxLength value="255"/>
        </xsd:restriction>
      </xsd:simpleType>
    </xsd:element>
    <xsd:element name="_OldID" ma:index="17" nillable="true" ma:displayName="_OldID" ma:decimals="0" ma:internalName="_OldID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odificado xmlns="7f27de4e-7f7a-4834-b09f-1fb0b8334d87" xsi:nil="true"/>
    <Desprotegido_x0020_para xmlns="7f27de4e-7f7a-4834-b09f-1fb0b8334d87" xsi:nil="true"/>
    <_OldID xmlns="7f27de4e-7f7a-4834-b09f-1fb0b8334d87" xsi:nil="true"/>
    <Propietario xmlns="7f27de4e-7f7a-4834-b09f-1fb0b8334d87" xsi:nil="true"/>
    <Tipo_x0020_de_x0020_documento xmlns="7f27de4e-7f7a-4834-b09f-1fb0b8334d87">Presentación Power Point</Tipo_x0020_de_x0020_documento>
    <Tipo_x0020_de_x0020_archivo xmlns="7f27de4e-7f7a-4834-b09f-1fb0b8334d87" xsi:nil="true"/>
    <Descripci_x00f3_n xmlns="7f27de4e-7f7a-4834-b09f-1fb0b8334d87">Patron ZABALA 30 ANIVERSARIO</Descripci_x00f3_n>
    <Tama_x00f1_o_x0020_de_x0020_archivo xmlns="7f27de4e-7f7a-4834-b09f-1fb0b8334d87" xsi:nil="true"/>
    <Creado xmlns="7f27de4e-7f7a-4834-b09f-1fb0b8334d87" xsi:nil="true"/>
    <Estado xmlns="7f27de4e-7f7a-4834-b09f-1fb0b8334d87">Versión preliminar</Estado>
  </documentManagement>
</p:properties>
</file>

<file path=customXml/itemProps1.xml><?xml version="1.0" encoding="utf-8"?>
<ds:datastoreItem xmlns:ds="http://schemas.openxmlformats.org/officeDocument/2006/customXml" ds:itemID="{8B10593B-B023-4F67-82B2-B860B2F89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E1E15D-A7C8-466F-935A-12CDB2C914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27de4e-7f7a-4834-b09f-1fb0b8334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5FBBFC-CB84-4E24-89F8-589CF93E3D1C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f27de4e-7f7a-4834-b09f-1fb0b8334d8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7085</TotalTime>
  <Words>1333</Words>
  <Application>Microsoft Office PowerPoint</Application>
  <PresentationFormat>Presentación en pantalla (16:9)</PresentationFormat>
  <Paragraphs>162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Lucida Grande</vt:lpstr>
      <vt:lpstr>Wingdings</vt:lpstr>
      <vt:lpstr>Zabala Innovation</vt:lpstr>
      <vt:lpstr>Zabala Innovation Text Slides</vt:lpstr>
      <vt:lpstr>MINERIA Y SOSTENIBILIDAD ANTE LOS RETOS SOCIALES DE LAS AGENDAS INTERNACIONALES  CAMIPERD 22 JUNIO 2017</vt:lpstr>
      <vt:lpstr> Índice</vt:lpstr>
      <vt:lpstr> Introducción</vt:lpstr>
      <vt:lpstr> Nuevas agendas internacionales</vt:lpstr>
      <vt:lpstr> Nuevas agendas internacionales</vt:lpstr>
      <vt:lpstr> El reto de la debida diligencia</vt:lpstr>
      <vt:lpstr> La innovación social como herramienta</vt:lpstr>
      <vt:lpstr>La innovación social como herramienta</vt:lpstr>
      <vt:lpstr>Presentación de PowerPoint</vt:lpstr>
      <vt:lpstr>Presentación de PowerPoint</vt:lpstr>
      <vt:lpstr>Presentación de PowerPoint</vt:lpstr>
      <vt:lpstr>Presentación de PowerPoint</vt:lpstr>
      <vt:lpstr>Topics</vt:lpstr>
      <vt:lpstr>Topics</vt:lpstr>
      <vt:lpstr>Topics</vt:lpstr>
      <vt:lpstr> Conclusiones</vt:lpstr>
      <vt:lpstr>Presentación de PowerPoint</vt:lpstr>
    </vt:vector>
  </TitlesOfParts>
  <Company>McMillan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Andree Fournier</dc:creator>
  <cp:lastModifiedBy>Mikel Berraondo</cp:lastModifiedBy>
  <cp:revision>429</cp:revision>
  <dcterms:created xsi:type="dcterms:W3CDTF">2015-05-04T14:04:27Z</dcterms:created>
  <dcterms:modified xsi:type="dcterms:W3CDTF">2017-06-22T12:18:06Z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0x010100542B0624427CAD4C9AE1F8886927AB23</vt:lpwstr>
  </property>
</Properties>
</file>