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76" r:id="rId4"/>
    <p:sldId id="306" r:id="rId5"/>
    <p:sldId id="308" r:id="rId6"/>
    <p:sldId id="261" r:id="rId7"/>
    <p:sldId id="274" r:id="rId8"/>
    <p:sldId id="262" r:id="rId9"/>
    <p:sldId id="265" r:id="rId10"/>
    <p:sldId id="290" r:id="rId11"/>
    <p:sldId id="275" r:id="rId12"/>
    <p:sldId id="291" r:id="rId13"/>
    <p:sldId id="279" r:id="rId14"/>
    <p:sldId id="263" r:id="rId15"/>
    <p:sldId id="309" r:id="rId16"/>
    <p:sldId id="292" r:id="rId17"/>
    <p:sldId id="298" r:id="rId18"/>
    <p:sldId id="264" r:id="rId19"/>
    <p:sldId id="280" r:id="rId20"/>
    <p:sldId id="266" r:id="rId21"/>
    <p:sldId id="299" r:id="rId22"/>
    <p:sldId id="294" r:id="rId23"/>
    <p:sldId id="281" r:id="rId24"/>
    <p:sldId id="267" r:id="rId25"/>
    <p:sldId id="300" r:id="rId26"/>
    <p:sldId id="297" r:id="rId27"/>
    <p:sldId id="305" r:id="rId28"/>
    <p:sldId id="304" r:id="rId29"/>
    <p:sldId id="282" r:id="rId30"/>
    <p:sldId id="268" r:id="rId31"/>
    <p:sldId id="283" r:id="rId32"/>
    <p:sldId id="269" r:id="rId33"/>
    <p:sldId id="285" r:id="rId34"/>
    <p:sldId id="270" r:id="rId35"/>
    <p:sldId id="301" r:id="rId36"/>
    <p:sldId id="296" r:id="rId37"/>
    <p:sldId id="302" r:id="rId38"/>
    <p:sldId id="295" r:id="rId39"/>
    <p:sldId id="286" r:id="rId40"/>
    <p:sldId id="271" r:id="rId41"/>
    <p:sldId id="288" r:id="rId42"/>
    <p:sldId id="272" r:id="rId43"/>
    <p:sldId id="287" r:id="rId44"/>
    <p:sldId id="307" r:id="rId45"/>
    <p:sldId id="310" r:id="rId46"/>
    <p:sldId id="273" r:id="rId47"/>
    <p:sldId id="303" r:id="rId48"/>
    <p:sldId id="293" r:id="rId49"/>
    <p:sldId id="284" r:id="rId5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21/06/2017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301006"/>
          </a:xfrm>
        </p:spPr>
        <p:txBody>
          <a:bodyPr>
            <a:normAutofit fontScale="90000"/>
          </a:bodyPr>
          <a:lstStyle/>
          <a:p>
            <a:r>
              <a:rPr lang="es-ES_tradnl" dirty="0"/>
              <a:t/>
            </a:r>
            <a:br>
              <a:rPr lang="es-ES_tradnl" dirty="0"/>
            </a:br>
            <a:r>
              <a:rPr lang="es-ES" b="1" dirty="0"/>
              <a:t>	</a:t>
            </a: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>
                <a:solidFill>
                  <a:srgbClr val="0070C0"/>
                </a:solidFill>
              </a:rPr>
              <a:t>SENADO </a:t>
            </a:r>
            <a:r>
              <a:rPr lang="es-ES" b="1" dirty="0">
                <a:solidFill>
                  <a:srgbClr val="0070C0"/>
                </a:solidFill>
              </a:rPr>
              <a:t>DE LA REPÚBLICA DOMINICANA</a:t>
            </a:r>
            <a:endParaRPr lang="es-ES_tradnl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844824"/>
            <a:ext cx="8784976" cy="482453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MX" sz="2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CONGRESO INTERNACIONAL AGUA Y MINERÍA: ALIANZA POR LA SOSTENIBILIDAD, 22 Y 23 DE JUNIO 2017.    CÁMARA MINERA PETROLERA DOMINICANA.</a:t>
            </a:r>
          </a:p>
          <a:p>
            <a:pPr marL="0" indent="0" algn="ctr">
              <a:buNone/>
            </a:pPr>
            <a:endParaRPr lang="es-MX" sz="36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s-MX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AVANCES Y RETOS DEL PROYECTO </a:t>
            </a:r>
            <a:r>
              <a:rPr lang="es-MX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DE LEY DE AGUAS DE DOMINICANA </a:t>
            </a:r>
          </a:p>
          <a:p>
            <a:pPr marL="0" indent="0" algn="just">
              <a:buNone/>
            </a:pPr>
            <a:endParaRPr lang="es-MX" sz="3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es-MX" sz="36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s-MX" sz="3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es-MX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SENADOR FELIX NOVA, PRESIDENTE COMISIÓN PERMANENTE </a:t>
            </a:r>
          </a:p>
          <a:p>
            <a:pPr marL="0" indent="0" algn="just">
              <a:buNone/>
            </a:pPr>
            <a:r>
              <a:rPr lang="es-MX" sz="1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                  RECURSOS NATURALES Y MEDIO AMBIENTE.</a:t>
            </a:r>
            <a:endParaRPr lang="es-MX" sz="1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837" y="260648"/>
            <a:ext cx="1076325" cy="904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054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88640"/>
            <a:ext cx="8856984" cy="640871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es-MX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s-MX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MX" sz="3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EL CONGRESO DE LA REPÚBLICA ESTÁ COMPELIDO A LA APROBACIÓN DE LA LEY DE AGUAS, DADA LA NECESIDAD DE CREAR UN INSTRUMENTO LEGISLATIVO QUE SE ADECÚE A LOS NUEVOS TIEMPOS Y RESPONDA A MANDATOS DE LA NUEVA CONSTITUCIÓN, LAS NUEVAS LEYES COMO LA DEL MINISTERIO DE ADMINISTRACI</a:t>
            </a:r>
            <a:r>
              <a:rPr lang="es-DO" sz="3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ÓN DE PERSONAL (</a:t>
            </a:r>
            <a:r>
              <a:rPr lang="es-MX" sz="3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MAP), AL MODELO DE DESARROLLO SOSTENIBLE DE NACIONES UNIDAS (ONU), DEL CUAL EL PAÍS ES SIGNATARIO, A LA ADAPTACIÓN DEL AGUA AL CAMBIO CLIMÁTICO, ENTRE OTRAS PERENTORIAS NECESIDADES DE LA NACIÓN DOMINICANA. </a:t>
            </a:r>
            <a:endParaRPr lang="es-MX" sz="3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77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DOCUMENTOS DE BOLÍVAR TRONCOSO MORALES, HASTA 2013-2\Asesoría Senado\Senador Nova\Conf. JAD del Senador Nova, septiembre del 2016\Fotos para la conferencia\ciclo-agu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2" y="404664"/>
            <a:ext cx="864096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78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792088"/>
          </a:xfrm>
        </p:spPr>
        <p:txBody>
          <a:bodyPr>
            <a:normAutofit fontScale="90000"/>
          </a:bodyPr>
          <a:lstStyle/>
          <a:p>
            <a:r>
              <a:rPr lang="es-DO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 HISTORIA DE LA LEY DE AGUAS</a:t>
            </a:r>
            <a:endParaRPr lang="en-US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688632"/>
          </a:xfrm>
        </p:spPr>
        <p:txBody>
          <a:bodyPr/>
          <a:lstStyle/>
          <a:p>
            <a:pPr marL="0" indent="0">
              <a:buNone/>
            </a:pPr>
            <a:r>
              <a:rPr lang="es-DO" b="1" dirty="0" smtClean="0">
                <a:solidFill>
                  <a:srgbClr val="0070C0"/>
                </a:solidFill>
              </a:rPr>
              <a:t>LEYES VEGENTES:</a:t>
            </a: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</a:rPr>
              <a:t>1º- </a:t>
            </a:r>
            <a:r>
              <a:rPr lang="es-ES" b="1" dirty="0">
                <a:solidFill>
                  <a:srgbClr val="0070C0"/>
                </a:solidFill>
              </a:rPr>
              <a:t>Ley No.5852, del 29 de marzo de 1962, sobre Dominio de Aguas Terrestres y Distribución de Aguas </a:t>
            </a:r>
            <a:r>
              <a:rPr lang="es-ES" b="1" dirty="0" smtClean="0">
                <a:solidFill>
                  <a:srgbClr val="0070C0"/>
                </a:solidFill>
              </a:rPr>
              <a:t>Públicas.</a:t>
            </a:r>
          </a:p>
          <a:p>
            <a:pPr marL="0" indent="0" algn="just">
              <a:buNone/>
            </a:pPr>
            <a:r>
              <a:rPr lang="es-ES" b="1" dirty="0" smtClean="0">
                <a:solidFill>
                  <a:srgbClr val="0070C0"/>
                </a:solidFill>
              </a:rPr>
              <a:t>2º- </a:t>
            </a:r>
            <a:r>
              <a:rPr lang="es-ES" b="1" dirty="0">
                <a:solidFill>
                  <a:srgbClr val="0070C0"/>
                </a:solidFill>
              </a:rPr>
              <a:t>Ley 5994 de 1962 que crea el Instituto Nacional de Agua Potable y Alcantarillado.</a:t>
            </a:r>
            <a:endParaRPr lang="en-US" b="1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es-ES" b="1" dirty="0" smtClean="0">
                <a:solidFill>
                  <a:srgbClr val="0070C0"/>
                </a:solidFill>
              </a:rPr>
              <a:t>3º- </a:t>
            </a:r>
            <a:r>
              <a:rPr lang="es-ES" b="1" dirty="0">
                <a:solidFill>
                  <a:srgbClr val="0070C0"/>
                </a:solidFill>
              </a:rPr>
              <a:t>Ley 487 de 1965, sobre control, explotación y conservación de las aguas subterráneas.</a:t>
            </a:r>
          </a:p>
          <a:p>
            <a:pPr marL="0" indent="0" algn="just">
              <a:buNone/>
            </a:pPr>
            <a:r>
              <a:rPr lang="es-ES" b="1" dirty="0" smtClean="0">
                <a:solidFill>
                  <a:srgbClr val="0070C0"/>
                </a:solidFill>
              </a:rPr>
              <a:t>4º- Ley 64.2000 (Viceministerios de Suelos y Aguas, y Recursos Costeros Marinos.</a:t>
            </a:r>
          </a:p>
        </p:txBody>
      </p:sp>
    </p:spTree>
    <p:extLst>
      <p:ext uri="{BB962C8B-B14F-4D97-AF65-F5344CB8AC3E}">
        <p14:creationId xmlns:p14="http://schemas.microsoft.com/office/powerpoint/2010/main" val="228299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Drive\DOCUMENTOS DE BOLÍVAR TRONCOSO MORALES, HASTA 2013-2\Asesoría Senado\Senador Nova\Fotos para la conferencia junio 2017\Salto de Aguas Blanc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68628"/>
            <a:ext cx="5004555" cy="667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98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301006"/>
          </a:xfrm>
        </p:spPr>
        <p:txBody>
          <a:bodyPr>
            <a:normAutofit fontScale="90000"/>
          </a:bodyPr>
          <a:lstStyle/>
          <a:p>
            <a:r>
              <a:rPr lang="es-DO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Un proceso de reforma que tome en cuenta…</a:t>
            </a:r>
            <a:endParaRPr lang="es-MX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628800"/>
            <a:ext cx="8928992" cy="4968552"/>
          </a:xfrm>
        </p:spPr>
        <p:txBody>
          <a:bodyPr>
            <a:normAutofit fontScale="85000" lnSpcReduction="10000"/>
          </a:bodyPr>
          <a:lstStyle/>
          <a:p>
            <a:pPr marL="0" lvl="1" indent="0" algn="just">
              <a:buNone/>
            </a:pPr>
            <a:r>
              <a:rPr lang="es-DO" sz="51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1º- La realidad </a:t>
            </a:r>
            <a:r>
              <a:rPr lang="es-DO" sz="5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nacional de un recurso agua  cada vez más escaso: </a:t>
            </a:r>
            <a:r>
              <a:rPr lang="es-DO" sz="51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Estrés </a:t>
            </a:r>
            <a:r>
              <a:rPr lang="es-DO" sz="5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hídrico en la zona norte, problema de intrusión salina en el </a:t>
            </a:r>
            <a:r>
              <a:rPr lang="es-DO" sz="51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este</a:t>
            </a:r>
            <a:r>
              <a:rPr lang="es-DO" sz="51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problema de calidad de los acuíferos en Santo </a:t>
            </a:r>
            <a:r>
              <a:rPr lang="es-DO" sz="51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Domingo, etc.</a:t>
            </a:r>
            <a:endParaRPr lang="es-DO" sz="51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s-MX" dirty="0" smtClean="0"/>
              <a:t>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443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E:\DOCUMENTOS DE BOLÍVAR TRONCOSO MORALES, HASTA 2013-2\Asesoría Senado\Senador Nova\Conf. JAD del Senador Nova, septiembre del 2016\Fotos para la conferencia\Mapa de presas y en estudi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10247"/>
            <a:ext cx="8713787" cy="623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8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s-DO" sz="7200" b="1" dirty="0" smtClean="0"/>
              <a:t>	</a:t>
            </a:r>
            <a:r>
              <a:rPr lang="es-DO" sz="7200" b="1" dirty="0" smtClean="0">
                <a:solidFill>
                  <a:srgbClr val="0070C0"/>
                </a:solidFill>
              </a:rPr>
              <a:t>2º- Lecciones </a:t>
            </a:r>
            <a:r>
              <a:rPr lang="es-DO" sz="7200" b="1" dirty="0">
                <a:solidFill>
                  <a:srgbClr val="0070C0"/>
                </a:solidFill>
              </a:rPr>
              <a:t>aprendidas de las reformas implementadas durante los 90s en </a:t>
            </a:r>
            <a:r>
              <a:rPr lang="es-DO" sz="7200" b="1" dirty="0" smtClean="0">
                <a:solidFill>
                  <a:srgbClr val="0070C0"/>
                </a:solidFill>
              </a:rPr>
              <a:t>América Latina,  </a:t>
            </a:r>
            <a:r>
              <a:rPr lang="es-DO" sz="7200" b="1" dirty="0">
                <a:solidFill>
                  <a:srgbClr val="0070C0"/>
                </a:solidFill>
              </a:rPr>
              <a:t>a fin de no repetir errores e incorporar elementos positivos. </a:t>
            </a:r>
          </a:p>
          <a:p>
            <a:pPr lvl="1" algn="just"/>
            <a:r>
              <a:rPr lang="es-DO" sz="7200" b="1" dirty="0">
                <a:solidFill>
                  <a:srgbClr val="0070C0"/>
                </a:solidFill>
              </a:rPr>
              <a:t>Gobernanza del agua </a:t>
            </a:r>
            <a:r>
              <a:rPr lang="es-DO" sz="7200" b="1" dirty="0" smtClean="0">
                <a:solidFill>
                  <a:srgbClr val="0070C0"/>
                </a:solidFill>
              </a:rPr>
              <a:t>que</a:t>
            </a:r>
          </a:p>
          <a:p>
            <a:pPr marL="457200" lvl="1" indent="0" algn="just">
              <a:buNone/>
            </a:pPr>
            <a:r>
              <a:rPr lang="es-DO" sz="7200" b="1" dirty="0" smtClean="0">
                <a:solidFill>
                  <a:srgbClr val="0070C0"/>
                </a:solidFill>
              </a:rPr>
              <a:t>reconozca </a:t>
            </a:r>
            <a:r>
              <a:rPr lang="es-DO" sz="7200" b="1" dirty="0">
                <a:solidFill>
                  <a:srgbClr val="0070C0"/>
                </a:solidFill>
              </a:rPr>
              <a:t>la multiplicidad de actores involucrados  y la dificultad para armonizar  objetivos  y  garantizar la sostenibilidad del recurso.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7365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OCUMENTOS DE BOLÍVAR TRONCOSO MORALES, HASTA 2013-2\Asesoría Senado\Senador Nova\Conf. JAD del Senador Nova, septiembre del 2016\Fotos para la conferencia\Presa hidroeléctrica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61186"/>
            <a:ext cx="5544616" cy="459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12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404664"/>
            <a:ext cx="8424936" cy="6264696"/>
          </a:xfrm>
        </p:spPr>
        <p:txBody>
          <a:bodyPr>
            <a:normAutofit fontScale="77500" lnSpcReduction="20000"/>
          </a:bodyPr>
          <a:lstStyle/>
          <a:p>
            <a:pPr marL="914400" lvl="2" indent="0" algn="just">
              <a:buNone/>
            </a:pPr>
            <a:r>
              <a:rPr lang="es-DO" sz="6400" b="1" dirty="0" smtClean="0">
                <a:solidFill>
                  <a:srgbClr val="0070C0"/>
                </a:solidFill>
              </a:rPr>
              <a:t>-Externalidades </a:t>
            </a:r>
            <a:r>
              <a:rPr lang="es-DO" sz="6400" b="1" dirty="0">
                <a:solidFill>
                  <a:srgbClr val="0070C0"/>
                </a:solidFill>
              </a:rPr>
              <a:t>positivas </a:t>
            </a:r>
            <a:r>
              <a:rPr lang="es-DO" sz="6400" b="1" dirty="0" smtClean="0">
                <a:solidFill>
                  <a:srgbClr val="0070C0"/>
                </a:solidFill>
              </a:rPr>
              <a:t>y</a:t>
            </a:r>
          </a:p>
          <a:p>
            <a:pPr marL="914400" lvl="2" indent="0" algn="just">
              <a:buNone/>
            </a:pPr>
            <a:r>
              <a:rPr lang="es-DO" sz="6400" b="1" dirty="0" smtClean="0">
                <a:solidFill>
                  <a:srgbClr val="0070C0"/>
                </a:solidFill>
              </a:rPr>
              <a:t>negativas </a:t>
            </a:r>
            <a:r>
              <a:rPr lang="es-DO" sz="6400" b="1" dirty="0">
                <a:solidFill>
                  <a:srgbClr val="0070C0"/>
                </a:solidFill>
              </a:rPr>
              <a:t>requieren un esfuerzo colectivo para la gestión del </a:t>
            </a:r>
            <a:r>
              <a:rPr lang="es-DO" sz="6400" b="1" dirty="0" smtClean="0">
                <a:solidFill>
                  <a:srgbClr val="0070C0"/>
                </a:solidFill>
              </a:rPr>
              <a:t>recurso.</a:t>
            </a:r>
            <a:endParaRPr lang="es-DO" sz="6400" b="1" dirty="0">
              <a:solidFill>
                <a:srgbClr val="0070C0"/>
              </a:solidFill>
            </a:endParaRPr>
          </a:p>
          <a:p>
            <a:pPr marL="914400" lvl="2" indent="0" algn="just">
              <a:buNone/>
            </a:pPr>
            <a:r>
              <a:rPr lang="es-DO" sz="6400" b="1" dirty="0" smtClean="0">
                <a:solidFill>
                  <a:srgbClr val="0070C0"/>
                </a:solidFill>
              </a:rPr>
              <a:t>-Una </a:t>
            </a:r>
            <a:r>
              <a:rPr lang="es-DO" sz="6400" b="1" dirty="0">
                <a:solidFill>
                  <a:srgbClr val="0070C0"/>
                </a:solidFill>
              </a:rPr>
              <a:t>realidad donde de </a:t>
            </a:r>
            <a:r>
              <a:rPr lang="es-DO" sz="6400" b="1" i="1" dirty="0">
                <a:solidFill>
                  <a:srgbClr val="0070C0"/>
                </a:solidFill>
              </a:rPr>
              <a:t>facto </a:t>
            </a:r>
            <a:r>
              <a:rPr lang="es-DO" sz="6400" b="1" dirty="0">
                <a:solidFill>
                  <a:srgbClr val="0070C0"/>
                </a:solidFill>
              </a:rPr>
              <a:t>hay participación privada no regulada en la  gestión del recurso hídrico y sus usos.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0527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OCUMENTOS DE BOLÍVAR TRONCOSO MORALES, HASTA 2013-2\Asesoría Senado\Senador Nova\Conf. JAD del Senador Nova, septiembre del 2016\Fotos para la conferencia\Cascad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406" y="1254919"/>
            <a:ext cx="6381750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0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548680"/>
            <a:ext cx="8784976" cy="6048672"/>
          </a:xfrm>
        </p:spPr>
        <p:txBody>
          <a:bodyPr>
            <a:normAutofit fontScale="77500" lnSpcReduction="20000"/>
          </a:bodyPr>
          <a:lstStyle/>
          <a:p>
            <a:pPr marL="0" lvl="1" indent="0" algn="just">
              <a:buNone/>
            </a:pPr>
            <a:r>
              <a:rPr lang="es-DO" sz="7200" b="1" dirty="0" smtClean="0">
                <a:solidFill>
                  <a:srgbClr val="0070C0"/>
                </a:solidFill>
              </a:rPr>
              <a:t>	-Distanciamiento </a:t>
            </a:r>
            <a:r>
              <a:rPr lang="es-DO" sz="7200" b="1" dirty="0">
                <a:solidFill>
                  <a:srgbClr val="0070C0"/>
                </a:solidFill>
              </a:rPr>
              <a:t>entre las aspiraciones enunciadas sobre como gestionar el recurso en las nuevas legislaciones adoptadas en América Latina  y la aplicación en la practica ….. </a:t>
            </a:r>
            <a:r>
              <a:rPr lang="es-DO" sz="7200" b="1" dirty="0" smtClean="0">
                <a:solidFill>
                  <a:srgbClr val="0070C0"/>
                </a:solidFill>
              </a:rPr>
              <a:t>	-Leyes </a:t>
            </a:r>
            <a:r>
              <a:rPr lang="es-DO" sz="7200" b="1" dirty="0">
                <a:solidFill>
                  <a:srgbClr val="0070C0"/>
                </a:solidFill>
              </a:rPr>
              <a:t>que no se cumplen</a:t>
            </a:r>
            <a:r>
              <a:rPr lang="es-DO" sz="4400" b="1" dirty="0">
                <a:solidFill>
                  <a:srgbClr val="0070C0"/>
                </a:solidFill>
              </a:rPr>
              <a:t>. </a:t>
            </a:r>
            <a:endParaRPr lang="es-DO" sz="5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5352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DOCUMENTOS DE BOLÍVAR TRONCOSO MORALES, HASTA 2013-2\Asesoría Senado\Senador Nova\Conf. JAD del Senador Nova, septiembre del 2016\Fotos para la conferencia\Presa hidroelétrica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51514"/>
            <a:ext cx="8928100" cy="595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18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es-DO" sz="7200" b="1" dirty="0" smtClean="0"/>
              <a:t>	</a:t>
            </a:r>
            <a:r>
              <a:rPr lang="es-DO" sz="1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3º- Un </a:t>
            </a:r>
            <a:r>
              <a:rPr lang="es-DO" sz="1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futuro condicionado por los impactos del Cambio Climático</a:t>
            </a:r>
          </a:p>
          <a:p>
            <a:pPr lvl="1" algn="just"/>
            <a:r>
              <a:rPr lang="es-DO" sz="1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Un ordenamiento institucional y normativo que permita conciliar los múltiples usos estratégicos del agua, a partir de la relación entre Agua-Alimento-Energía.</a:t>
            </a:r>
          </a:p>
          <a:p>
            <a:pPr lvl="1" algn="just"/>
            <a:r>
              <a:rPr lang="es-DO" sz="1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Consecuencias catastróficas si se supera aumento de temperatura superior a 2º  a </a:t>
            </a:r>
            <a:r>
              <a:rPr lang="es-DO" sz="1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escala </a:t>
            </a:r>
            <a:r>
              <a:rPr lang="es-DO" sz="1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mundial. </a:t>
            </a:r>
          </a:p>
          <a:p>
            <a:pPr lvl="2" algn="just"/>
            <a:r>
              <a:rPr lang="es-DO" sz="1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Sequias e inundaciones extremas.</a:t>
            </a:r>
          </a:p>
          <a:p>
            <a:pPr lvl="2" algn="just"/>
            <a:r>
              <a:rPr lang="es-DO" sz="1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Aumento del nivel del mar aumenta problemas de intrusión salina en los acuíferos. </a:t>
            </a:r>
          </a:p>
          <a:p>
            <a:pPr lvl="2" algn="just"/>
            <a:r>
              <a:rPr lang="es-DO" sz="1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Variaciones en el régimen de lluvias </a:t>
            </a:r>
          </a:p>
          <a:p>
            <a:pPr marL="0" indent="0" algn="just">
              <a:buNone/>
            </a:pPr>
            <a:r>
              <a:rPr lang="es-DO" sz="1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es-MX" sz="12800" b="1" dirty="0"/>
          </a:p>
        </p:txBody>
      </p:sp>
    </p:spTree>
    <p:extLst>
      <p:ext uri="{BB962C8B-B14F-4D97-AF65-F5344CB8AC3E}">
        <p14:creationId xmlns:p14="http://schemas.microsoft.com/office/powerpoint/2010/main" val="41907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Drive\DOCUMENTOS DE BOLÍVAR TRONCOSO MORALES, HASTA 2013-2\Asesoría Senado\Senador Nova\Fotos para la conferencia junio 2017\Salto del Limó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02" y="620688"/>
            <a:ext cx="8251170" cy="549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06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54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DO" sz="9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s-DO" sz="4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4º- </a:t>
            </a:r>
            <a:r>
              <a:rPr lang="es-DO" sz="4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Compromisos </a:t>
            </a:r>
            <a:r>
              <a:rPr lang="es-DO" sz="4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 </a:t>
            </a:r>
            <a:r>
              <a:rPr lang="es-DO" sz="4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los Objetivos de Desarrollo Sostenible  vinculados al agua,   saneamiento y cuidado del medio </a:t>
            </a:r>
            <a:r>
              <a:rPr lang="es-DO" sz="4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ambiente.</a:t>
            </a:r>
            <a:endParaRPr lang="es-DO" sz="4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MX" sz="5800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281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Drive\DOCUMENTOS DE BOLÍVAR TRONCOSO MORALES, HASTA 2013-2\Asesoría Senado\Senador Nova\Fotos para la conferencia junio 2017\Salto Alt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997" y="1628800"/>
            <a:ext cx="529788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89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008112"/>
          </a:xfrm>
        </p:spPr>
        <p:txBody>
          <a:bodyPr>
            <a:normAutofit/>
          </a:bodyPr>
          <a:lstStyle/>
          <a:p>
            <a:r>
              <a:rPr lang="es-DO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Los nuevos desafíos</a:t>
            </a:r>
            <a:endParaRPr lang="es-MX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47260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DO" dirty="0" smtClean="0"/>
              <a:t>	</a:t>
            </a:r>
            <a:r>
              <a:rPr lang="es-DO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1º- La </a:t>
            </a:r>
            <a:r>
              <a:rPr lang="es-DO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nueva ley de aguas debe ser consistente con las disposiciones establecidas en la Constitución del 2010 en todo lo concerniente al recurso agua y sus usos. </a:t>
            </a: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2º- Enmarcarse </a:t>
            </a:r>
            <a:r>
              <a:rPr lang="es-DO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 los procesos en curso de reforma de la administración publica en </a:t>
            </a:r>
            <a:r>
              <a:rPr lang="es-DO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República </a:t>
            </a:r>
            <a:r>
              <a:rPr lang="es-DO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Dominicana</a:t>
            </a: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3º- Debe </a:t>
            </a:r>
            <a:r>
              <a:rPr lang="es-DO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consolidar avances en protección del recurso hídrico y hacer las correcciones </a:t>
            </a:r>
            <a:r>
              <a:rPr lang="es-DO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necesarias </a:t>
            </a:r>
            <a:r>
              <a:rPr lang="es-DO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 partir de las lecciones aprendidas desde la aprobación de la </a:t>
            </a:r>
            <a:r>
              <a:rPr lang="es-DO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Ley 64-2000</a:t>
            </a:r>
            <a:r>
              <a:rPr lang="es-DO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3385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E:\DOCUMENTOS DE BOLÍVAR TRONCOSO MORALES, HASTA 2013-2\Asesoría Senado\Senador Nova\Conf. JAD del Senador Nova, septiembre del 2016\Fotos para la conferencia\Canal de rieg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52736"/>
            <a:ext cx="6796910" cy="4517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57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16632"/>
            <a:ext cx="8761196" cy="6552728"/>
          </a:xfrm>
        </p:spPr>
        <p:txBody>
          <a:bodyPr>
            <a:normAutofit fontScale="25000" lnSpcReduction="20000"/>
          </a:bodyPr>
          <a:lstStyle/>
          <a:p>
            <a:pPr marL="342900" lvl="1" indent="0" algn="just">
              <a:buNone/>
            </a:pPr>
            <a:r>
              <a:rPr lang="es-DO" sz="1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4º- LA </a:t>
            </a:r>
            <a:r>
              <a:rPr lang="es-DO" sz="1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DE </a:t>
            </a:r>
            <a:r>
              <a:rPr lang="es-DO" sz="1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AGUAS </a:t>
            </a:r>
            <a:r>
              <a:rPr lang="es-DO" sz="1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TIENE QUE DEFINIR  OBJETIVOS, PRINCIPIOS, INSTITUCIONALIDAD E INSTRUMENTOS QUE  PERMITAN DEFINIR  LA POLITICA DEL ESTADO DOMINICANO SOBRE EL RECURSO AGUA Y SUS </a:t>
            </a:r>
            <a:r>
              <a:rPr lang="es-DO" sz="11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USOS:</a:t>
            </a:r>
            <a:endParaRPr lang="es-DO" sz="11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just">
              <a:buNone/>
            </a:pPr>
            <a:endParaRPr lang="es-DO" sz="1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just">
              <a:buNone/>
            </a:pPr>
            <a:r>
              <a:rPr lang="es-DO" sz="1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4A- </a:t>
            </a:r>
            <a:r>
              <a:rPr lang="es-DO" sz="1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Agua </a:t>
            </a:r>
            <a:r>
              <a:rPr lang="es-DO" sz="1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recurso vital y de carácter estratégico para el desarrollo del país. </a:t>
            </a:r>
            <a:endParaRPr lang="es-DO" sz="128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just">
              <a:buNone/>
            </a:pPr>
            <a:endParaRPr lang="es-DO" sz="1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just">
              <a:buNone/>
            </a:pPr>
            <a:r>
              <a:rPr lang="es-DO" sz="1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4B- Una </a:t>
            </a:r>
            <a:r>
              <a:rPr lang="es-DO" sz="1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gobernanza e institucionalidad que cuente con instrumentos, mandatos y recursos para el ordenamiento de la gestión sostenible del recurso hídrico. </a:t>
            </a:r>
          </a:p>
        </p:txBody>
      </p:sp>
    </p:spTree>
    <p:extLst>
      <p:ext uri="{BB962C8B-B14F-4D97-AF65-F5344CB8AC3E}">
        <p14:creationId xmlns:p14="http://schemas.microsoft.com/office/powerpoint/2010/main" val="56033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DOCUMENTOS DE BOLÍVAR TRONCOSO MORALES, HASTA 2013-2\Asesoría Senado\Senador Nova\Conf. JAD del Senador Nova, septiembre del 2016\Fotos para la conferencia\Agua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1530816"/>
            <a:ext cx="4464497" cy="33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16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692696"/>
            <a:ext cx="8856984" cy="5904656"/>
          </a:xfrm>
        </p:spPr>
        <p:txBody>
          <a:bodyPr>
            <a:normAutofit/>
          </a:bodyPr>
          <a:lstStyle/>
          <a:p>
            <a:pPr marL="914400" lvl="2" indent="0" algn="just">
              <a:buNone/>
            </a:pPr>
            <a:endParaRPr lang="es-DO" sz="36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just">
              <a:buNone/>
            </a:pPr>
            <a:r>
              <a:rPr lang="es-DO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4C- </a:t>
            </a:r>
            <a:r>
              <a:rPr lang="es-DO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tome en cuenta las nuevas realidades nacionales y locales. </a:t>
            </a:r>
            <a:endParaRPr lang="es-DO" sz="36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just">
              <a:buNone/>
            </a:pPr>
            <a:endParaRPr lang="es-DO" sz="36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just">
              <a:buNone/>
            </a:pPr>
            <a:endParaRPr lang="es-DO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2" indent="0" algn="just">
              <a:buNone/>
            </a:pPr>
            <a:r>
              <a:rPr lang="es-DO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4D- Permitiendo la flexibilidad necesaria para manejar las incertidumbres.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9590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DOCUMENTOS DE BOLÍVAR TRONCOSO MORALES, HASTA 2013-2\Asesoría Senado\Senador Nova\Conf. JAD del Senador Nova, septiembre del 2016\Fotos para la conferencia\Cartel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69827"/>
            <a:ext cx="8785225" cy="577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23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792088"/>
          </a:xfrm>
        </p:spPr>
        <p:txBody>
          <a:bodyPr>
            <a:normAutofit/>
          </a:bodyPr>
          <a:lstStyle/>
          <a:p>
            <a:r>
              <a:rPr lang="es-DO" b="1" dirty="0">
                <a:solidFill>
                  <a:srgbClr val="0070C0"/>
                </a:solidFill>
              </a:rPr>
              <a:t>Implicaciones de la Constitución 2010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6166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1º- NECESIDAD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GESTIONAR EL AGUA RECONOCIENDO SU CARÁCTER DE RECURSO ESTRATEGICO ESENCIAL PARA LA VIDA</a:t>
            </a: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2º- PRIORIDAD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CONSUMO HUMANO Y DERECHO HUMANO AL AGUA</a:t>
            </a: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3º- POLITICAS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PUBLICAS PARA LA PROTECCION DEL RECURSO </a:t>
            </a: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HIDRICO: Reconocimiento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las particularidades de las cuencas altas de los ríos</a:t>
            </a:r>
          </a:p>
          <a:p>
            <a:pPr marL="0" indent="0" algn="just">
              <a:buNone/>
            </a:pPr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3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DOCUMENTOS DE BOLÍVAR TRONCOSO MORALES, HASTA 2013-2\Asesoría Senado\Senador Nova\Conf. JAD del Senador Nova, septiembre del 2016\Fotos para la conferencia\Agua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25" y="1412776"/>
            <a:ext cx="277972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10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807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DO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4º- EL DOMINIO público DEL AGUA Y COMO SE HACE USO DEL MISMO: </a:t>
            </a:r>
            <a:endParaRPr lang="es-DO" sz="28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DO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s-DO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Artículo 15.- Recursos hídricos. El agua constituye patrimonio nacional estratégico de uso público, inalienable, imprescriptible, inembargable y esencial para la vida. El consumo humano del agua tiene prioridad sobre cualquier otro uso. El Estado promoverá la elaboración e implementación de políticas efectivas para la protección de los recursos hídricos de la Nación.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937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DOCUMENTOS DE BOLÍVAR TRONCOSO MORALES, HASTA 2013-2\Asesoría Senado\Senador Nova\Conf. JAD del Senador Nova, septiembre del 2016\Fotos para la conferencia\Acueducto 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70" y="692696"/>
            <a:ext cx="7296430" cy="547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00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264696"/>
          </a:xfrm>
        </p:spPr>
        <p:txBody>
          <a:bodyPr>
            <a:normAutofit lnSpcReduction="10000"/>
          </a:bodyPr>
          <a:lstStyle/>
          <a:p>
            <a:pPr marL="0" lvl="1" indent="0" algn="just">
              <a:buNone/>
            </a:pPr>
            <a:r>
              <a:rPr lang="es-DO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Párrafo.- Las cuencas altas de los ríos y las zonas de biodiversidad endémica, nativa y migratoria, son objeto de protección especial por parte de los poderes públicos para garantizar su gestión y preservación como bienes fundamentales de la Nación. Los ríos, lagos, lagunas, playas y costas nacionales pertenecen al dominio público y son de libre acceso, observándose siempre el respeto al derecho de propiedad privada. La ley regulará las condiciones, formas y servidumbres en que los particulares accederán al disfrute o gestión de dichas áreas.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1472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DOCUMENTOS DE BOLÍVAR TRONCOSO MORALES, HASTA 2013-2\Asesoría Senado\Senador Nova\Conf. JAD del Senador Nova, septiembre del 2016\Fotos para la conferencia\Presa hidroeléctrica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12776"/>
            <a:ext cx="5216859" cy="393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38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552728"/>
          </a:xfrm>
        </p:spPr>
        <p:txBody>
          <a:bodyPr/>
          <a:lstStyle/>
          <a:p>
            <a:pPr marL="0" indent="0" algn="just">
              <a:buNone/>
            </a:pPr>
            <a:endParaRPr lang="es-DO" b="1" dirty="0" smtClean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DO" b="1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es-DO" b="1" dirty="0" smtClean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</a:rPr>
              <a:t>5º- ESTABLECIMIENTO </a:t>
            </a:r>
            <a:r>
              <a:rPr lang="es-DO" b="1" dirty="0">
                <a:solidFill>
                  <a:srgbClr val="0070C0"/>
                </a:solidFill>
              </a:rPr>
              <a:t>DE PRINCIPIOS QUE SUSTENTAN LA RELACION ENTRE LA ADMINISTRACION Y LOS </a:t>
            </a:r>
            <a:r>
              <a:rPr lang="es-DO" b="1" dirty="0" smtClean="0">
                <a:solidFill>
                  <a:srgbClr val="0070C0"/>
                </a:solidFill>
              </a:rPr>
              <a:t>CIUDADANOS:</a:t>
            </a:r>
            <a:endParaRPr lang="es-DO" b="1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es-DO" b="1" dirty="0">
                <a:solidFill>
                  <a:srgbClr val="0070C0"/>
                </a:solidFill>
              </a:rPr>
              <a:t>	Principios de igualdad de trato, razonabilidad jurídica, seguridad jurídica, principio de debido proceso en la elaboración de normas y aplicación de sanciones.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63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DOCUMENTOS DE BOLÍVAR TRONCOSO MORALES, HASTA 2013-2\Asesoría Senado\Senador Nova\Conf. JAD del Senador Nova, septiembre del 2016\Fotos para la conferencia\Acueducto3 - Cop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415256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08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6408712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s-DO" sz="6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6º- AUTORIZACIÓN </a:t>
            </a:r>
            <a:r>
              <a:rPr lang="es-DO" sz="6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CONDICIONADA DE PARTICIPACIÓN PRIVADA EN LA EXPLOTACIÓN DE RECURSOS HÍDRICOS Y SERVICIOS ASOCIADOS AL </a:t>
            </a:r>
            <a:r>
              <a:rPr lang="es-DO" sz="6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MISMO:  </a:t>
            </a:r>
            <a:endParaRPr lang="es-DO" sz="6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2" indent="0" algn="just">
              <a:buNone/>
            </a:pPr>
            <a:endParaRPr lang="es-DO" sz="7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2" indent="0" algn="just">
              <a:buNone/>
            </a:pPr>
            <a:r>
              <a:rPr lang="es-DO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</a:t>
            </a:r>
            <a:r>
              <a:rPr lang="es-DO" sz="7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Libertad de empresa numeral 3: El Estado puede otorgar concesiones por el tiempo y la forma que determine la ley, cuando se trate de explotación de recursos naturales o de la prestación de servicios públicos, asegurando siempre la existencia de </a:t>
            </a:r>
            <a:r>
              <a:rPr lang="es-DO" sz="7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contraprestaciones </a:t>
            </a:r>
            <a:r>
              <a:rPr lang="es-DO" sz="7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contrapartidas adecuadas al interés público y al equilibrio medioambiental.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8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OCUMENTOS DE BOLÍVAR TRONCOSO MORALES, HASTA 2013-2\Asesoría Senado\Senador Nova\Conf. JAD del Senador Nova, septiembre del 2016\Fotos para la conferencia\Las Baría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620688"/>
            <a:ext cx="7556930" cy="567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76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72008"/>
            <a:ext cx="8784976" cy="67413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DO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7º- RELACION CONTRACTUAL QUE DEBE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OBLIGAR A LA PROTECCION AMBIENTAL Y VIOLACION </a:t>
            </a: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CONLLEVA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SANCIONES </a:t>
            </a: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LEGALES:</a:t>
            </a:r>
          </a:p>
          <a:p>
            <a:pPr marL="0" indent="0" algn="just">
              <a:buNone/>
            </a:pPr>
            <a:endParaRPr lang="es-DO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s-DO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Artículo </a:t>
            </a:r>
            <a:r>
              <a:rPr lang="es-DO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67.- Protección del medio ambiente. Constituyen deberes del Estado prevenir la contaminación, proteger y mantener el medio ambiente en provecho de las presentes y futuras generaciones. En consecuencia: </a:t>
            </a:r>
            <a:endParaRPr lang="es-DO" sz="36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2" indent="0">
              <a:buNone/>
            </a:pPr>
            <a:endParaRPr lang="es-DO" sz="2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135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037" y="260350"/>
            <a:ext cx="4757364" cy="633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18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620688"/>
            <a:ext cx="8928992" cy="6120680"/>
          </a:xfrm>
        </p:spPr>
        <p:txBody>
          <a:bodyPr/>
          <a:lstStyle/>
          <a:p>
            <a:pPr marL="0" lvl="1" indent="0" algn="just">
              <a:buNone/>
            </a:pPr>
            <a:r>
              <a:rPr lang="es-DO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En los contratos que el Estado celebre o en los permisos que se otorguen que involucren el uso y explotación de los recursos naturales, se considerará incluida la obligación de conservar el equilibrio ecológico, el acceso a la tecnología y su transferencia, así como de restablecer el ambiente a su estado natural, si éste resulta alterado;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6887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:\DOCUMENTOS DE BOLÍVAR TRONCOSO MORALES, HASTA 2013-2\Sección Nacional IPGH\XIV Congreso Geo. 2016\Fotos para la conferencia\27 charcos Damajagua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124458"/>
            <a:ext cx="5760641" cy="432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37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404664"/>
            <a:ext cx="8712968" cy="6264696"/>
          </a:xfrm>
        </p:spPr>
        <p:txBody>
          <a:bodyPr>
            <a:normAutofit fontScale="40000" lnSpcReduction="20000"/>
          </a:bodyPr>
          <a:lstStyle/>
          <a:p>
            <a:pPr marL="0" lvl="2" indent="0">
              <a:buNone/>
            </a:pPr>
            <a:r>
              <a:rPr lang="es-DO" sz="9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lvl="2" indent="0" algn="just">
              <a:buNone/>
            </a:pPr>
            <a:r>
              <a:rPr lang="es-DO" sz="9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5</a:t>
            </a:r>
            <a:r>
              <a:rPr lang="es-DO" sz="9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Los poderes públicos prevendrán y controlarán los factores de deterioro ambiental, impondrán las sanciones legales, la responsabilidad objetiva por daños causados al medio ambiente y a los recursos naturales y exigirán su reparación. Asimismo, cooperarán con otras naciones en la protección de los ecosistemas a lo largo de la frontera marítima y terrestre.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8087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DOCUMENTOS DE BOLÍVAR TRONCOSO MORALES, HASTA 2013-2\Asesoría Senado\Senador Nova\Conf. JAD del Senador Nova, septiembre del 2016\Fotos para la conferencia\El agua es vid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1401841"/>
            <a:ext cx="5760641" cy="398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45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864096"/>
          </a:xfrm>
        </p:spPr>
        <p:txBody>
          <a:bodyPr>
            <a:noAutofit/>
          </a:bodyPr>
          <a:lstStyle/>
          <a:p>
            <a:pPr algn="just"/>
            <a:r>
              <a:rPr lang="es-DO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Reformas recientes  </a:t>
            </a:r>
            <a:r>
              <a:rPr lang="es-DO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Administración Pública </a:t>
            </a:r>
            <a:endParaRPr lang="en-US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544616"/>
          </a:xfrm>
        </p:spPr>
        <p:txBody>
          <a:bodyPr/>
          <a:lstStyle/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1º- Ley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247-12 de Administración </a:t>
            </a: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Publica:</a:t>
            </a:r>
            <a:endParaRPr lang="es-DO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s-DO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Establece separación de roles entre rectoría/regulación y prestación de servicios.</a:t>
            </a:r>
          </a:p>
          <a:p>
            <a:pPr lvl="1" algn="just"/>
            <a:r>
              <a:rPr lang="es-DO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Funciones de tutela de los </a:t>
            </a:r>
            <a:r>
              <a:rPr lang="es-DO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ministerios:</a:t>
            </a:r>
            <a:endParaRPr lang="es-DO" sz="32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2º- Ley 107-13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Derechos y Deberes de las Personas frente a la Administración Publica</a:t>
            </a: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3º- Ley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1-12 de Estrategia Nacional de Desarrollo</a:t>
            </a:r>
          </a:p>
          <a:p>
            <a:pPr algn="just"/>
            <a:endParaRPr lang="es-DO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56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DOCUMENTOS DE BOLÍVAR TRONCOSO MORALES, HASTA 2013-2\Asesoría Senado\Senador Nova\Conf. JAD del Senador Nova, septiembre del 2016\Fotos para la conferencia\Presa hidroelétrico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25" y="836712"/>
            <a:ext cx="7452829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9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2473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DO" sz="39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 </a:t>
            </a:r>
            <a:r>
              <a:rPr lang="es-DO" sz="39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Proyecto </a:t>
            </a:r>
            <a:r>
              <a:rPr lang="es-DO" sz="39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de </a:t>
            </a:r>
            <a:r>
              <a:rPr lang="es-DO" sz="39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Aguas del Senador Félix Nova en Bicameral</a:t>
            </a:r>
          </a:p>
          <a:p>
            <a:pPr marL="0" indent="0">
              <a:buNone/>
            </a:pPr>
            <a:endParaRPr lang="es-DO" dirty="0" smtClean="0"/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</a:t>
            </a: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 Objeto de la ley, principios y definiciones</a:t>
            </a:r>
          </a:p>
          <a:p>
            <a:pPr marL="0" indent="0" algn="just">
              <a:buNone/>
            </a:pP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II: Instrumentos de la gestión hídrica</a:t>
            </a:r>
          </a:p>
          <a:p>
            <a:pPr marL="0" indent="0" algn="just">
              <a:buNone/>
            </a:pP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III: Del dominio público  de los recursos hídricos y su protección</a:t>
            </a:r>
          </a:p>
          <a:p>
            <a:pPr marL="0" indent="0" algn="just">
              <a:buNone/>
            </a:pP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IV: Del Sistema nacional de gestión integrada de recursos hídricos, autoridad e instancias competentes</a:t>
            </a:r>
          </a:p>
          <a:p>
            <a:pPr marL="0" indent="0" algn="just">
              <a:buNone/>
            </a:pP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V: De la evaluación  control de los recursos hídricos</a:t>
            </a:r>
          </a:p>
          <a:p>
            <a:pPr marL="0" indent="0" algn="just">
              <a:buNone/>
            </a:pP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VI: De la utilización de los bienes hídricos del dominio público. </a:t>
            </a:r>
          </a:p>
          <a:p>
            <a:pPr marL="0" indent="0" algn="just">
              <a:buNone/>
            </a:pP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VII: Infraestructura hidráulica</a:t>
            </a:r>
          </a:p>
          <a:p>
            <a:pPr marL="0" indent="0" algn="just">
              <a:buNone/>
            </a:pP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VIII: Infracciones y sanciones. </a:t>
            </a:r>
          </a:p>
          <a:p>
            <a:pPr marL="0" indent="0" algn="just">
              <a:buNone/>
            </a:pPr>
            <a:r>
              <a:rPr lang="es-DO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IX: Disposiciones finales.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4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DOCUMENTOS DE BOLÍVAR TRONCOSO MORALES, HASTA 2013-2\Asesoría Senado\Senador Nova\Conf. JAD del Senador Nova, septiembre del 2016\Fotos para la conferencia\El acceso al agu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79182"/>
            <a:ext cx="7704856" cy="433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8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864096"/>
          </a:xfrm>
        </p:spPr>
        <p:txBody>
          <a:bodyPr>
            <a:noAutofit/>
          </a:bodyPr>
          <a:lstStyle/>
          <a:p>
            <a:pPr algn="just"/>
            <a:r>
              <a:rPr lang="es-MX" sz="3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INSTANCIAS QUE FORMAN LA SUBCOMISIÓN ESPECIAL</a:t>
            </a:r>
            <a:endParaRPr lang="es-MX" sz="3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256584"/>
          </a:xfrm>
        </p:spPr>
        <p:txBody>
          <a:bodyPr/>
          <a:lstStyle/>
          <a:p>
            <a:pPr marL="0" indent="0">
              <a:buNone/>
            </a:pPr>
            <a:r>
              <a:rPr lang="es-MX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1º- Ministerio del Ambiente</a:t>
            </a:r>
          </a:p>
          <a:p>
            <a:pPr marL="0" indent="0">
              <a:buNone/>
            </a:pPr>
            <a:r>
              <a:rPr lang="es-MX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2º MEPYD. Consultorías (Solanes, Olga).</a:t>
            </a:r>
          </a:p>
          <a:p>
            <a:pPr marL="0" indent="0">
              <a:buNone/>
            </a:pPr>
            <a:r>
              <a:rPr lang="es-MX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3º- Ministerio de Administración de Personal</a:t>
            </a:r>
          </a:p>
          <a:p>
            <a:pPr marL="0" indent="0">
              <a:buNone/>
            </a:pPr>
            <a:r>
              <a:rPr lang="es-MX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4º- INDRHI</a:t>
            </a:r>
          </a:p>
          <a:p>
            <a:pPr marL="0" indent="0">
              <a:buNone/>
            </a:pPr>
            <a:r>
              <a:rPr lang="es-MX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5º- Presidencia</a:t>
            </a:r>
          </a:p>
          <a:p>
            <a:pPr marL="0" indent="0">
              <a:buNone/>
            </a:pPr>
            <a:r>
              <a:rPr lang="es-MX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6º- Mesa del agua</a:t>
            </a:r>
          </a:p>
          <a:p>
            <a:pPr marL="0" indent="0">
              <a:buNone/>
            </a:pPr>
            <a:r>
              <a:rPr lang="es-MX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7º- Experto: Castillo Tió</a:t>
            </a:r>
          </a:p>
          <a:p>
            <a:pPr marL="0" indent="0">
              <a:buNone/>
            </a:pPr>
            <a:r>
              <a:rPr lang="es-MX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8º- Asesores Senado. </a:t>
            </a:r>
            <a:endParaRPr lang="es-MX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70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Drive\DOCUMENTOS DE BOLÍVAR TRONCOSO MORALES, HASTA 2013-2\Asesoría Senado\Senador Nova\Fotos para la conferencia junio 2017\Ceno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27" y="908720"/>
            <a:ext cx="6744749" cy="505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29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936104"/>
          </a:xfrm>
        </p:spPr>
        <p:txBody>
          <a:bodyPr>
            <a:normAutofit/>
          </a:bodyPr>
          <a:lstStyle/>
          <a:p>
            <a:r>
              <a:rPr lang="es-DO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manera de </a:t>
            </a:r>
            <a:r>
              <a:rPr lang="es-DO" sz="4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conclusión:</a:t>
            </a:r>
            <a:endParaRPr lang="en-US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688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</a:rPr>
              <a:t>1º- ASUMIR  </a:t>
            </a:r>
            <a:r>
              <a:rPr lang="es-DO" b="1" dirty="0">
                <a:solidFill>
                  <a:srgbClr val="0070C0"/>
                </a:solidFill>
              </a:rPr>
              <a:t>EL TEMA EN SU COMPLEJIDAD Y  CON PLENA CONCIENCIA DE  SUS </a:t>
            </a:r>
            <a:r>
              <a:rPr lang="es-DO" b="1" dirty="0" smtClean="0">
                <a:solidFill>
                  <a:srgbClr val="0070C0"/>
                </a:solidFill>
              </a:rPr>
              <a:t>IMPLICACIONES.</a:t>
            </a: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</a:rPr>
              <a:t>2º- Es </a:t>
            </a:r>
            <a:r>
              <a:rPr lang="es-DO" b="1" dirty="0">
                <a:solidFill>
                  <a:srgbClr val="0070C0"/>
                </a:solidFill>
              </a:rPr>
              <a:t>un nuevo régimen para otorgar derechos y permisos de uso de agua. Esto impone cambios en la forma en que se ha gestionado el recurso en el país.  </a:t>
            </a:r>
            <a:endParaRPr lang="es-DO" b="1" dirty="0" smtClean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es-DO" b="1" dirty="0" smtClean="0">
                <a:solidFill>
                  <a:srgbClr val="0070C0"/>
                </a:solidFill>
              </a:rPr>
              <a:t>3º- Necesidad </a:t>
            </a:r>
            <a:r>
              <a:rPr lang="es-DO" b="1" dirty="0">
                <a:solidFill>
                  <a:srgbClr val="0070C0"/>
                </a:solidFill>
              </a:rPr>
              <a:t>de desarrollar capacidades institucionales, técnicas y financieras  para alinear los intereses de todos LOS ACTORES a favor de la sostenibilidad del recurso y su aprovechamiento en consistencia con los objetivos de desarrollo </a:t>
            </a:r>
            <a:endParaRPr lang="es-DO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34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8945"/>
            <a:ext cx="8016509" cy="6012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23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476672"/>
            <a:ext cx="8784976" cy="6120680"/>
          </a:xfrm>
        </p:spPr>
        <p:txBody>
          <a:bodyPr/>
          <a:lstStyle/>
          <a:p>
            <a:pPr marL="0" indent="0" algn="just">
              <a:buNone/>
            </a:pPr>
            <a:r>
              <a:rPr lang="es-DO" sz="3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4º- Actualmente ninguna institución tiene por si sola las capacidades profesionales, técnicas y financieras para administrar  la complejidad de la ley de agua. </a:t>
            </a:r>
          </a:p>
          <a:p>
            <a:pPr marL="0" indent="0" algn="just">
              <a:buNone/>
            </a:pPr>
            <a:r>
              <a:rPr lang="es-DO" sz="3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5º- Asumir el reto de construir una nueva institucionalidad consistente con los mandatos de  la Constitución del 2010 y el ordenamiento administrativo derivado de ella.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060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66682"/>
            <a:ext cx="7560840" cy="5670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07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909</Words>
  <Application>Microsoft Office PowerPoint</Application>
  <PresentationFormat>Presentación en pantalla (4:3)</PresentationFormat>
  <Paragraphs>102</Paragraphs>
  <Slides>49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0" baseType="lpstr">
      <vt:lpstr>Tema de Office</vt:lpstr>
      <vt:lpstr>   SENADO DE LA REPÚBLICA DOMINICANA</vt:lpstr>
      <vt:lpstr>Presentación de PowerPoint</vt:lpstr>
      <vt:lpstr>Presentación de PowerPoint</vt:lpstr>
      <vt:lpstr>BREVE HISTORIA DE LA LEY DE AGUAS</vt:lpstr>
      <vt:lpstr>Presentación de PowerPoint</vt:lpstr>
      <vt:lpstr>Un proceso de reforma que tome en cuenta…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nuevos desafíos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Implicaciones de la Constitución 2010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Reformas recientes  de la Administración Pública </vt:lpstr>
      <vt:lpstr>Presentación de PowerPoint</vt:lpstr>
      <vt:lpstr>Presentación de PowerPoint</vt:lpstr>
      <vt:lpstr>Presentación de PowerPoint</vt:lpstr>
      <vt:lpstr>INSTANCIAS QUE FORMAN LA SUBCOMISIÓN ESPECIAL</vt:lpstr>
      <vt:lpstr>Presentación de PowerPoint</vt:lpstr>
      <vt:lpstr>A manera de conclusión: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SENADO DE LA REPÚBLICA DOMINICANA</dc:title>
  <dc:creator>Bolivar Troncoso M</dc:creator>
  <cp:lastModifiedBy>Bolivar Troncoso M</cp:lastModifiedBy>
  <cp:revision>93</cp:revision>
  <dcterms:created xsi:type="dcterms:W3CDTF">2016-09-01T01:39:27Z</dcterms:created>
  <dcterms:modified xsi:type="dcterms:W3CDTF">2017-06-22T01:46:27Z</dcterms:modified>
</cp:coreProperties>
</file>