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9" r:id="rId5"/>
    <p:sldId id="258" r:id="rId6"/>
    <p:sldId id="260" r:id="rId7"/>
    <p:sldId id="265" r:id="rId8"/>
    <p:sldId id="276" r:id="rId9"/>
    <p:sldId id="261" r:id="rId10"/>
    <p:sldId id="277" r:id="rId11"/>
    <p:sldId id="266" r:id="rId12"/>
    <p:sldId id="262" r:id="rId13"/>
    <p:sldId id="271" r:id="rId14"/>
    <p:sldId id="273" r:id="rId15"/>
    <p:sldId id="275" r:id="rId16"/>
    <p:sldId id="268" r:id="rId17"/>
    <p:sldId id="269" r:id="rId18"/>
    <p:sldId id="270" r:id="rId19"/>
    <p:sldId id="264" r:id="rId20"/>
    <p:sldId id="263" r:id="rId21"/>
    <p:sldId id="267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-75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s-D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7059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D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4504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D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84757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D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743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0735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DO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DO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0648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DO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DO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2124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6862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7789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DO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910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0932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s-DO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DO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19F3B-7FFE-4182-AC81-F9A00C70BE7B}" type="datetimeFigureOut">
              <a:rPr lang="es-DO" smtClean="0"/>
              <a:t>22/6/2017</a:t>
            </a:fld>
            <a:endParaRPr lang="es-DO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A3D8-54E8-4A33-B57C-2BE86CEBCD1D}" type="slidenum">
              <a:rPr lang="es-DO" smtClean="0"/>
              <a:t>‹N°›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545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louis.guay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DO" sz="3600" dirty="0" smtClean="0"/>
              <a:t>VIGESIMO ANIVERSARIO </a:t>
            </a:r>
            <a:br>
              <a:rPr lang="es-DO" sz="3600" dirty="0" smtClean="0"/>
            </a:br>
            <a:r>
              <a:rPr lang="es-DO" sz="3600" dirty="0" smtClean="0"/>
              <a:t>DE LA CAMARA MINERA Y PETROLERA </a:t>
            </a:r>
            <a:br>
              <a:rPr lang="es-DO" sz="3600" dirty="0" smtClean="0"/>
            </a:br>
            <a:r>
              <a:rPr lang="es-DO" sz="3600" dirty="0" smtClean="0"/>
              <a:t>DE LA REPUBLICA DOMINICANA</a:t>
            </a:r>
            <a:br>
              <a:rPr lang="es-DO" sz="3600" dirty="0" smtClean="0"/>
            </a:br>
            <a:r>
              <a:rPr lang="es-DO" sz="3600" dirty="0" smtClean="0"/>
              <a:t>JUNIO 2017</a:t>
            </a:r>
            <a:br>
              <a:rPr lang="es-DO" sz="3600" dirty="0" smtClean="0"/>
            </a:br>
            <a:r>
              <a:rPr lang="es-DO" sz="3600" dirty="0" smtClean="0"/>
              <a:t>SANTO DOMINGO</a:t>
            </a:r>
            <a:endParaRPr lang="es-DO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DO" dirty="0" smtClean="0"/>
              <a:t>PRESENTACION </a:t>
            </a:r>
          </a:p>
          <a:p>
            <a:r>
              <a:rPr lang="es-DO" dirty="0" smtClean="0"/>
              <a:t>SOBRE EL MODELO DE RESPONSABILIDAD SOCIAL INTEGRADA</a:t>
            </a:r>
          </a:p>
          <a:p>
            <a:r>
              <a:rPr lang="es-DO" dirty="0" smtClean="0"/>
              <a:t>POR LOUIS GUAY</a:t>
            </a:r>
          </a:p>
          <a:p>
            <a:r>
              <a:rPr lang="es-DO" dirty="0" smtClean="0"/>
              <a:t>louis.guay@Gmail.com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986435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CINCO VALORES (II)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>
              <a:buAutoNum type="arabicPeriod" startAt="2"/>
            </a:pPr>
            <a:r>
              <a:rPr lang="es-DO" dirty="0" smtClean="0"/>
              <a:t>TRANSPARENCIA 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LA ADOPCION DE COMPORTAMIENTOS ETICOS (CODIGOS DE ETICA)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ELEMNTO CRITICO DE LA CONFIANZA</a:t>
            </a:r>
          </a:p>
          <a:p>
            <a:pPr marL="0" indent="0">
              <a:buNone/>
            </a:pPr>
            <a:r>
              <a:rPr lang="es-DO" dirty="0" smtClean="0"/>
              <a:t>	- ACESO FACIL A LA INFORMACION POR TODAS LAS PARTES INTERESADAS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MECANISMOS DE QUEJAS</a:t>
            </a:r>
            <a:endParaRPr lang="es-DO" dirty="0"/>
          </a:p>
          <a:p>
            <a:pPr marL="514350" indent="-514350">
              <a:buAutoNum type="arabicPeriod" startAt="3"/>
            </a:pPr>
            <a:r>
              <a:rPr lang="es-DO" dirty="0" smtClean="0"/>
              <a:t>PARTICIPACION </a:t>
            </a:r>
          </a:p>
          <a:p>
            <a:pPr marL="0" indent="0">
              <a:buNone/>
            </a:pPr>
            <a:r>
              <a:rPr lang="es-DO" dirty="0" smtClean="0"/>
              <a:t>	- EL ESTABLECIMIENTO DE PROCESOS IDONEOS Y PERMANENTES FAVORISANDO LA CONTRIBUCION DE TODOS A LA VIDA Y 	AL DESARROLLO DEL PROYECTO        	(COMITÉ DE DESARROLLO, DE PLANEACION, DE CONTROL AMBIENTAL CONJUNTO)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PROCESOS DE CONSULTA ESPECIFICOS Y PERMANENTES</a:t>
            </a:r>
            <a:endParaRPr lang="es-DO" dirty="0"/>
          </a:p>
          <a:p>
            <a:pPr marL="514350" indent="-514350">
              <a:buAutoNum type="arabicPeriod" startAt="4"/>
            </a:pPr>
            <a:r>
              <a:rPr lang="es-DO" dirty="0" smtClean="0"/>
              <a:t>     DURABILIDAD AMBIENTAL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LA PLANEACVION DE UN PROYECTO PARA QUE A LO PEOR EL BALANCE AMBIENTAL TOTAL SEA NEUTRO DESPUES DEL CIERRE DEL PROYECTO Y A LO 	NORMAL: POSITIVO (REFORESTACION, AGUA (CALIDAD Y CANTIDAD), EDUCACION AMBIENTAL, RECICLAJE)</a:t>
            </a:r>
          </a:p>
          <a:p>
            <a:pPr marL="0" indent="0">
              <a:buNone/>
            </a:pPr>
            <a:r>
              <a:rPr lang="es-DO"/>
              <a:t>	</a:t>
            </a:r>
            <a:r>
              <a:rPr lang="es-DO" smtClean="0"/>
              <a:t>- “SIEMBRAR AGUA”</a:t>
            </a:r>
            <a:endParaRPr lang="es-DO" dirty="0" smtClean="0"/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CONTROLES AMBIENTALES CONJUNTOS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MITIGACION Y MEJORAMIENTO AMBIENTAL (REFORESTACION)</a:t>
            </a:r>
          </a:p>
          <a:p>
            <a:pPr marL="514350" indent="-514350">
              <a:buAutoNum type="arabicPeriod" startAt="5"/>
            </a:pPr>
            <a:r>
              <a:rPr lang="es-DO" dirty="0" smtClean="0"/>
              <a:t>DURABILIDAD SOCIAL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LA PLANEACION DE UN PROJECTO PARA QUE SEA LOCOMODORA DE FORTALECIMIENTO DE INSTITUCIONES LOCALES, REGIONALES Y NACIONALES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DESARROLLO DE CADENAS DE SUPLIDORES Y DIVERSIFICACION ECONOMICA</a:t>
            </a:r>
          </a:p>
          <a:p>
            <a:pPr marL="0" indent="0">
              <a:buNone/>
            </a:pPr>
            <a:endParaRPr lang="es-DO" dirty="0"/>
          </a:p>
          <a:p>
            <a:pPr marL="0" indent="0">
              <a:buNone/>
            </a:pP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44320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DOS PROCESOS DE APOYO A LOS VALORES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DO" dirty="0" smtClean="0"/>
              <a:t>PREVENCION DE CONFLICTOS</a:t>
            </a:r>
          </a:p>
          <a:p>
            <a:pPr lvl="1"/>
            <a:r>
              <a:rPr lang="es-DO" dirty="0" smtClean="0"/>
              <a:t>INSTITUCIONALIZACION  DE LOS DIALOGOS Y INTERACCIONES ENTRE PARTES INTERESADAS</a:t>
            </a:r>
          </a:p>
          <a:p>
            <a:pPr lvl="1"/>
            <a:r>
              <a:rPr lang="es-DO" dirty="0" smtClean="0"/>
              <a:t>MECANISMOS DE DIALOGO PERMANENTE (MESA DE DESARROLLO), MANEJO Y PREVENCION DE CONFLICTOS, GESTION DE QUEJAS DEBEN FORMAR PARTE DE UN PROYECTO CUALQUIER QUE SEA </a:t>
            </a:r>
            <a:endParaRPr lang="es-DO" dirty="0"/>
          </a:p>
          <a:p>
            <a:pPr marL="0" indent="0">
              <a:buNone/>
            </a:pPr>
            <a:endParaRPr lang="es-DO" dirty="0"/>
          </a:p>
          <a:p>
            <a:r>
              <a:rPr lang="es-DO" dirty="0" smtClean="0"/>
              <a:t>ADQUISICION PERMANENTE DE CONOCIMIENTO Y SU COMPARTIMIENTO</a:t>
            </a:r>
          </a:p>
          <a:p>
            <a:pPr lvl="1"/>
            <a:r>
              <a:rPr lang="es-DO" dirty="0" smtClean="0"/>
              <a:t>FALTA DE CONOCIMIENTO PARECE SER UN ELEMENTO DE CASI TODOS LOS CONFLICTOS</a:t>
            </a:r>
          </a:p>
          <a:p>
            <a:pPr lvl="1"/>
            <a:r>
              <a:rPr lang="es-DO" dirty="0" smtClean="0"/>
              <a:t>LA INTRODUCCION DE CONOCIMIENTO DE TODA CATEGORIA AL BENEFICIO DE TODAS LAS PARTES INTERESADAS CONTRIBUYE A REDUCIR LOS CONFLICTOS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9277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AJUSTES EN ALGUNAS DEFINICIONES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DO" dirty="0" smtClean="0"/>
              <a:t>RESPONSABILIDAD SOCIAL INTEGRADA (RSI):</a:t>
            </a:r>
          </a:p>
          <a:p>
            <a:pPr lvl="1"/>
            <a:r>
              <a:rPr lang="es-DO" dirty="0" smtClean="0"/>
              <a:t>LA RSI APUNTA A LA BUSQUEDA DE UN EQUILIBRIO PERMANENTE ENTRE LOS BENEFICIOS COMO RESULTADOS DE UNA ACTIVIDAD ECONOMICA QUE DEBE BENEFICIAR A LAS TRES FAMILIAS DE PARTES INTERESADAS</a:t>
            </a:r>
          </a:p>
          <a:p>
            <a:pPr marL="0" indent="0">
              <a:buNone/>
            </a:pPr>
            <a:endParaRPr lang="es-DO" dirty="0" smtClean="0"/>
          </a:p>
          <a:p>
            <a:r>
              <a:rPr lang="es-DO" dirty="0"/>
              <a:t>DESARROLLO </a:t>
            </a:r>
            <a:r>
              <a:rPr lang="es-DO" dirty="0" smtClean="0"/>
              <a:t>SOSTENIBLE VS </a:t>
            </a:r>
            <a:r>
              <a:rPr lang="es-DO" dirty="0"/>
              <a:t>DESARROLLO </a:t>
            </a:r>
            <a:r>
              <a:rPr lang="es-DO" u="sng" dirty="0" smtClean="0"/>
              <a:t>DURABLE</a:t>
            </a:r>
          </a:p>
          <a:p>
            <a:pPr marL="0" indent="0">
              <a:buNone/>
            </a:pPr>
            <a:r>
              <a:rPr lang="es-DO" dirty="0"/>
              <a:t>	- “NO HACER </a:t>
            </a:r>
            <a:r>
              <a:rPr lang="es-DO" dirty="0" smtClean="0"/>
              <a:t>DANO” VS “HACER MUCHO BIEN”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CONSECUENTEMENTE, EL MODELO UTILISA LA PALABRA “DURABLE” 	DE MANERA TOTALEMENTE CONCIENTE EN ESPAGNOL Y EN OTROS 	IDIOMAS PARA MARCAR UNA CLARA DIFERENCIA QUE EXISTE ENTRE    	LA “SOSTENIBILIDAD” DE LA COMISION BRUNTDLAND Y LA 	DURABILIDAD DE ESTE MODELO.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3778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DESARROLLO DURABLE VS SOSTENIBLE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b="1" i="1" dirty="0" smtClean="0"/>
              <a:t>El </a:t>
            </a:r>
            <a:r>
              <a:rPr lang="fr-CA" b="1" i="1" dirty="0" err="1" smtClean="0"/>
              <a:t>desarrollo</a:t>
            </a:r>
            <a:r>
              <a:rPr lang="fr-CA" b="1" i="1" dirty="0" smtClean="0"/>
              <a:t> durable es un </a:t>
            </a:r>
            <a:r>
              <a:rPr lang="fr-CA" b="1" i="1" dirty="0" err="1" smtClean="0"/>
              <a:t>proceso</a:t>
            </a:r>
            <a:r>
              <a:rPr lang="fr-CA" b="1" i="1" dirty="0" smtClean="0"/>
              <a:t> </a:t>
            </a:r>
            <a:r>
              <a:rPr lang="fr-CA" b="1" i="1" dirty="0" err="1" smtClean="0"/>
              <a:t>por</a:t>
            </a:r>
            <a:r>
              <a:rPr lang="fr-CA" b="1" i="1" dirty="0" smtClean="0"/>
              <a:t> </a:t>
            </a:r>
            <a:r>
              <a:rPr lang="fr-CA" b="1" i="1" dirty="0" err="1" smtClean="0"/>
              <a:t>lo</a:t>
            </a:r>
            <a:r>
              <a:rPr lang="fr-CA" b="1" i="1" dirty="0" smtClean="0"/>
              <a:t> </a:t>
            </a:r>
            <a:r>
              <a:rPr lang="fr-CA" b="1" i="1" dirty="0" err="1" smtClean="0"/>
              <a:t>cual</a:t>
            </a:r>
            <a:r>
              <a:rPr lang="fr-CA" b="1" i="1" dirty="0" smtClean="0"/>
              <a:t> </a:t>
            </a:r>
            <a:r>
              <a:rPr lang="fr-CA" b="1" i="1" dirty="0" err="1" smtClean="0"/>
              <a:t>actividades</a:t>
            </a:r>
            <a:r>
              <a:rPr lang="fr-CA" b="1" i="1" dirty="0" smtClean="0"/>
              <a:t> u </a:t>
            </a:r>
            <a:r>
              <a:rPr lang="fr-CA" b="1" i="1" dirty="0" err="1" smtClean="0"/>
              <a:t>interacciones</a:t>
            </a:r>
            <a:r>
              <a:rPr lang="fr-CA" b="1" i="1" dirty="0" smtClean="0"/>
              <a:t> </a:t>
            </a:r>
            <a:r>
              <a:rPr lang="fr-CA" b="1" i="1" dirty="0" err="1" smtClean="0"/>
              <a:t>humanas</a:t>
            </a:r>
            <a:r>
              <a:rPr lang="fr-CA" b="1" i="1" dirty="0" smtClean="0"/>
              <a:t> dadas </a:t>
            </a:r>
            <a:r>
              <a:rPr lang="fr-CA" b="1" i="1" dirty="0" err="1" smtClean="0"/>
              <a:t>involucrando</a:t>
            </a:r>
            <a:r>
              <a:rPr lang="fr-CA" b="1" i="1" dirty="0" smtClean="0"/>
              <a:t> </a:t>
            </a:r>
            <a:r>
              <a:rPr lang="fr-CA" b="1" i="1" dirty="0" err="1" smtClean="0"/>
              <a:t>todas</a:t>
            </a:r>
            <a:r>
              <a:rPr lang="fr-CA" b="1" i="1" dirty="0" smtClean="0"/>
              <a:t> las partes </a:t>
            </a:r>
            <a:r>
              <a:rPr lang="fr-CA" b="1" i="1" dirty="0" err="1" smtClean="0"/>
              <a:t>interesadas</a:t>
            </a:r>
            <a:r>
              <a:rPr lang="fr-CA" b="1" i="1" dirty="0" smtClean="0"/>
              <a:t>, </a:t>
            </a:r>
            <a:r>
              <a:rPr lang="fr-CA" b="1" i="1" dirty="0" err="1" smtClean="0"/>
              <a:t>incluyendo</a:t>
            </a:r>
            <a:r>
              <a:rPr lang="fr-CA" b="1" i="1" dirty="0" smtClean="0"/>
              <a:t> el </a:t>
            </a:r>
            <a:r>
              <a:rPr lang="fr-CA" b="1" i="1" dirty="0" err="1" smtClean="0"/>
              <a:t>planeta</a:t>
            </a:r>
            <a:r>
              <a:rPr lang="fr-CA" b="1" i="1" dirty="0" smtClean="0"/>
              <a:t>, y de las </a:t>
            </a:r>
            <a:r>
              <a:rPr lang="fr-CA" b="1" i="1" dirty="0" err="1" smtClean="0"/>
              <a:t>cuales</a:t>
            </a:r>
            <a:r>
              <a:rPr lang="fr-CA" b="1" i="1" dirty="0" smtClean="0"/>
              <a:t> los </a:t>
            </a:r>
            <a:r>
              <a:rPr lang="fr-CA" b="1" i="1" dirty="0" err="1" smtClean="0"/>
              <a:t>impactos</a:t>
            </a:r>
            <a:r>
              <a:rPr lang="fr-CA" b="1" i="1" dirty="0" smtClean="0"/>
              <a:t> </a:t>
            </a:r>
            <a:r>
              <a:rPr lang="fr-CA" b="1" i="1" dirty="0" err="1" smtClean="0"/>
              <a:t>estan</a:t>
            </a:r>
            <a:r>
              <a:rPr lang="fr-CA" b="1" i="1" dirty="0" smtClean="0"/>
              <a:t> </a:t>
            </a:r>
            <a:r>
              <a:rPr lang="fr-CA" b="1" i="1" dirty="0" err="1" smtClean="0"/>
              <a:t>medidos</a:t>
            </a:r>
            <a:r>
              <a:rPr lang="fr-CA" b="1" i="1" dirty="0" smtClean="0"/>
              <a:t> </a:t>
            </a:r>
            <a:r>
              <a:rPr lang="fr-CA" b="1" i="1" dirty="0" err="1" smtClean="0"/>
              <a:t>segun</a:t>
            </a:r>
            <a:r>
              <a:rPr lang="fr-CA" b="1" i="1" dirty="0" smtClean="0"/>
              <a:t> </a:t>
            </a:r>
            <a:r>
              <a:rPr lang="fr-CA" b="1" i="1" dirty="0" err="1" smtClean="0"/>
              <a:t>criterios</a:t>
            </a:r>
            <a:r>
              <a:rPr lang="fr-CA" b="1" i="1" dirty="0" smtClean="0"/>
              <a:t> </a:t>
            </a:r>
            <a:r>
              <a:rPr lang="fr-CA" b="1" i="1" dirty="0" err="1" smtClean="0"/>
              <a:t>olisticos</a:t>
            </a:r>
            <a:r>
              <a:rPr lang="fr-CA" b="1" i="1" dirty="0" smtClean="0"/>
              <a:t> </a:t>
            </a:r>
            <a:r>
              <a:rPr lang="fr-CA" b="1" i="1" dirty="0" err="1" smtClean="0"/>
              <a:t>reconocidos</a:t>
            </a:r>
            <a:r>
              <a:rPr lang="fr-CA" b="1" i="1" dirty="0" smtClean="0"/>
              <a:t>, </a:t>
            </a:r>
            <a:r>
              <a:rPr lang="fr-CA" b="1" i="1" dirty="0" err="1" smtClean="0"/>
              <a:t>tiene</a:t>
            </a:r>
            <a:r>
              <a:rPr lang="fr-CA" b="1" i="1" dirty="0" smtClean="0"/>
              <a:t> </a:t>
            </a:r>
            <a:r>
              <a:rPr lang="fr-CA" b="1" i="1" dirty="0" err="1" smtClean="0"/>
              <a:t>como</a:t>
            </a:r>
            <a:r>
              <a:rPr lang="fr-CA" b="1" i="1" dirty="0" smtClean="0"/>
              <a:t> </a:t>
            </a:r>
            <a:r>
              <a:rPr lang="fr-CA" b="1" i="1" dirty="0" err="1" smtClean="0"/>
              <a:t>objectivo</a:t>
            </a:r>
            <a:r>
              <a:rPr lang="fr-CA" b="1" i="1" dirty="0" smtClean="0"/>
              <a:t> de </a:t>
            </a:r>
            <a:r>
              <a:rPr lang="fr-CA" b="1" i="1" dirty="0" err="1" smtClean="0"/>
              <a:t>generar</a:t>
            </a:r>
            <a:r>
              <a:rPr lang="fr-CA" b="1" i="1" dirty="0" smtClean="0"/>
              <a:t> balances y </a:t>
            </a:r>
            <a:r>
              <a:rPr lang="fr-CA" b="1" i="1" dirty="0" err="1" smtClean="0"/>
              <a:t>impactos</a:t>
            </a:r>
            <a:r>
              <a:rPr lang="fr-CA" b="1" i="1" dirty="0" smtClean="0"/>
              <a:t> </a:t>
            </a:r>
            <a:r>
              <a:rPr lang="fr-CA" b="1" i="1" dirty="0" err="1" smtClean="0"/>
              <a:t>positivos</a:t>
            </a:r>
            <a:r>
              <a:rPr lang="fr-CA" b="1" i="1" dirty="0" smtClean="0"/>
              <a:t> a </a:t>
            </a:r>
            <a:r>
              <a:rPr lang="fr-CA" b="1" i="1" dirty="0" err="1" smtClean="0"/>
              <a:t>corto</a:t>
            </a:r>
            <a:r>
              <a:rPr lang="fr-CA" b="1" i="1" dirty="0" smtClean="0"/>
              <a:t> </a:t>
            </a:r>
            <a:r>
              <a:rPr lang="fr-CA" b="1" i="1" dirty="0" err="1" smtClean="0"/>
              <a:t>plazo</a:t>
            </a:r>
            <a:r>
              <a:rPr lang="fr-CA" b="1" i="1" dirty="0" smtClean="0"/>
              <a:t> </a:t>
            </a:r>
            <a:r>
              <a:rPr lang="fr-CA" b="1" i="1" dirty="0" err="1" smtClean="0"/>
              <a:t>como</a:t>
            </a:r>
            <a:r>
              <a:rPr lang="fr-CA" b="1" i="1" dirty="0" smtClean="0"/>
              <a:t> a </a:t>
            </a:r>
            <a:r>
              <a:rPr lang="fr-CA" b="1" i="1" dirty="0" err="1" smtClean="0"/>
              <a:t>mediano</a:t>
            </a:r>
            <a:r>
              <a:rPr lang="fr-CA" b="1" i="1" dirty="0" smtClean="0"/>
              <a:t> y </a:t>
            </a:r>
            <a:r>
              <a:rPr lang="fr-CA" b="1" i="1" dirty="0"/>
              <a:t>l</a:t>
            </a:r>
            <a:r>
              <a:rPr lang="fr-CA" b="1" i="1" dirty="0" smtClean="0"/>
              <a:t>argo </a:t>
            </a:r>
            <a:r>
              <a:rPr lang="fr-CA" b="1" i="1" dirty="0" err="1" smtClean="0"/>
              <a:t>plazo</a:t>
            </a:r>
            <a:r>
              <a:rPr lang="fr-CA" b="1" i="1" dirty="0" smtClean="0"/>
              <a:t> sobre los </a:t>
            </a:r>
            <a:r>
              <a:rPr lang="fr-CA" b="1" i="1" dirty="0" err="1" smtClean="0"/>
              <a:t>intereses</a:t>
            </a:r>
            <a:r>
              <a:rPr lang="fr-CA" b="1" i="1" dirty="0" smtClean="0"/>
              <a:t> </a:t>
            </a:r>
            <a:r>
              <a:rPr lang="fr-CA" b="1" i="1" dirty="0" err="1" smtClean="0"/>
              <a:t>economicos</a:t>
            </a:r>
            <a:r>
              <a:rPr lang="fr-CA" b="1" i="1" dirty="0" smtClean="0"/>
              <a:t>, sociales, culturales y </a:t>
            </a:r>
            <a:r>
              <a:rPr lang="fr-CA" b="1" i="1" dirty="0" err="1" smtClean="0"/>
              <a:t>ambientales</a:t>
            </a:r>
            <a:r>
              <a:rPr lang="fr-CA" b="1" i="1" dirty="0" smtClean="0"/>
              <a:t> </a:t>
            </a:r>
            <a:r>
              <a:rPr lang="fr-CA" b="1" i="1" dirty="0" err="1" smtClean="0"/>
              <a:t>tantos</a:t>
            </a:r>
            <a:r>
              <a:rPr lang="fr-CA" b="1" i="1" dirty="0" smtClean="0"/>
              <a:t> </a:t>
            </a:r>
            <a:r>
              <a:rPr lang="fr-CA" b="1" i="1" dirty="0" err="1" smtClean="0"/>
              <a:t>humanos</a:t>
            </a:r>
            <a:r>
              <a:rPr lang="fr-CA" b="1" i="1" dirty="0" smtClean="0"/>
              <a:t> </a:t>
            </a:r>
            <a:r>
              <a:rPr lang="fr-CA" b="1" i="1" dirty="0" err="1" smtClean="0"/>
              <a:t>como</a:t>
            </a:r>
            <a:r>
              <a:rPr lang="fr-CA" b="1" i="1" dirty="0" smtClean="0"/>
              <a:t> </a:t>
            </a:r>
            <a:r>
              <a:rPr lang="fr-CA" b="1" i="1" dirty="0" err="1" smtClean="0"/>
              <a:t>fisicos</a:t>
            </a:r>
            <a:r>
              <a:rPr lang="fr-CA" b="1" i="1" dirty="0" smtClean="0"/>
              <a:t> o </a:t>
            </a:r>
            <a:r>
              <a:rPr lang="fr-CA" b="1" i="1" dirty="0" err="1" smtClean="0"/>
              <a:t>sea</a:t>
            </a:r>
            <a:r>
              <a:rPr lang="fr-CA" b="1" i="1" dirty="0" smtClean="0"/>
              <a:t> sobre el bien </a:t>
            </a:r>
            <a:r>
              <a:rPr lang="fr-CA" b="1" i="1" dirty="0" err="1" smtClean="0"/>
              <a:t>comun</a:t>
            </a:r>
            <a:r>
              <a:rPr lang="fr-CA" b="1" i="1" dirty="0" smtClean="0"/>
              <a:t> </a:t>
            </a:r>
          </a:p>
          <a:p>
            <a:r>
              <a:rPr lang="fr-CA" b="1" i="1" dirty="0" smtClean="0"/>
              <a:t>La version </a:t>
            </a:r>
            <a:r>
              <a:rPr lang="fr-CA" b="1" i="1" dirty="0" err="1" smtClean="0"/>
              <a:t>corta</a:t>
            </a:r>
            <a:r>
              <a:rPr lang="fr-CA" b="1" i="1" dirty="0" smtClean="0"/>
              <a:t> se </a:t>
            </a:r>
            <a:r>
              <a:rPr lang="fr-CA" b="1" i="1" dirty="0" err="1" smtClean="0"/>
              <a:t>dice</a:t>
            </a:r>
            <a:r>
              <a:rPr lang="fr-CA" b="1" i="1" dirty="0" smtClean="0"/>
              <a:t>: El </a:t>
            </a:r>
            <a:r>
              <a:rPr lang="fr-CA" b="1" i="1" dirty="0" err="1" smtClean="0"/>
              <a:t>desarrollo</a:t>
            </a:r>
            <a:r>
              <a:rPr lang="fr-CA" b="1" i="1" dirty="0" smtClean="0"/>
              <a:t> durable es un </a:t>
            </a:r>
            <a:r>
              <a:rPr lang="fr-CA" b="1" i="1" dirty="0" err="1" smtClean="0"/>
              <a:t>proceso</a:t>
            </a:r>
            <a:r>
              <a:rPr lang="fr-CA" b="1" i="1" dirty="0" smtClean="0"/>
              <a:t> </a:t>
            </a:r>
            <a:r>
              <a:rPr lang="fr-CA" b="1" i="1" dirty="0" err="1" smtClean="0"/>
              <a:t>olistico</a:t>
            </a:r>
            <a:r>
              <a:rPr lang="fr-CA" b="1" i="1" dirty="0" smtClean="0"/>
              <a:t> con </a:t>
            </a:r>
            <a:r>
              <a:rPr lang="fr-CA" b="1" i="1" dirty="0" err="1" smtClean="0"/>
              <a:t>impactos</a:t>
            </a:r>
            <a:r>
              <a:rPr lang="fr-CA" b="1" i="1" dirty="0" smtClean="0"/>
              <a:t> </a:t>
            </a:r>
            <a:r>
              <a:rPr lang="fr-CA" b="1" i="1" dirty="0" err="1" smtClean="0"/>
              <a:t>positivos</a:t>
            </a:r>
            <a:r>
              <a:rPr lang="fr-CA" b="1" i="1" dirty="0" smtClean="0"/>
              <a:t> en el </a:t>
            </a:r>
            <a:r>
              <a:rPr lang="fr-CA" b="1" i="1" dirty="0" err="1" smtClean="0"/>
              <a:t>porvenir</a:t>
            </a:r>
            <a:r>
              <a:rPr lang="fr-CA" b="1" i="1" dirty="0" smtClean="0"/>
              <a:t> de </a:t>
            </a:r>
            <a:r>
              <a:rPr lang="fr-CA" b="1" i="1" dirty="0" err="1" smtClean="0"/>
              <a:t>todos</a:t>
            </a:r>
            <a:r>
              <a:rPr lang="fr-CA" b="1" i="1" dirty="0" smtClean="0"/>
              <a:t> sus </a:t>
            </a:r>
            <a:r>
              <a:rPr lang="fr-CA" b="1" i="1" dirty="0" err="1" smtClean="0"/>
              <a:t>actores</a:t>
            </a:r>
            <a:r>
              <a:rPr lang="fr-CA" b="1" i="1" dirty="0" smtClean="0"/>
              <a:t> y sus </a:t>
            </a:r>
            <a:r>
              <a:rPr lang="fr-CA" b="1" i="1" dirty="0" err="1" smtClean="0"/>
              <a:t>intereses</a:t>
            </a:r>
            <a:r>
              <a:rPr lang="fr-CA" b="1" i="1" dirty="0" smtClean="0"/>
              <a:t>, </a:t>
            </a:r>
            <a:r>
              <a:rPr lang="fr-CA" b="1" i="1" dirty="0" err="1" smtClean="0"/>
              <a:t>consecuentemente</a:t>
            </a:r>
            <a:r>
              <a:rPr lang="fr-CA" b="1" i="1" dirty="0" smtClean="0"/>
              <a:t> sobre el bien </a:t>
            </a:r>
            <a:r>
              <a:rPr lang="fr-CA" b="1" i="1" dirty="0" err="1" smtClean="0"/>
              <a:t>comun</a:t>
            </a:r>
            <a:r>
              <a:rPr lang="fr-CA" b="1" i="1" dirty="0" smtClean="0"/>
              <a:t>.</a:t>
            </a:r>
            <a:endParaRPr lang="fr-CA" dirty="0"/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40792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EL BIEN COMUN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 dirty="0" smtClean="0"/>
          </a:p>
          <a:p>
            <a:endParaRPr lang="es-DO" dirty="0"/>
          </a:p>
          <a:p>
            <a:r>
              <a:rPr lang="es-DO" dirty="0" smtClean="0"/>
              <a:t>ES CONSTITUIDO POR LOS INTERESES ECONOMICOS, SOCIALES, </a:t>
            </a:r>
            <a:r>
              <a:rPr lang="es-DO" u="sng" dirty="0" smtClean="0"/>
              <a:t>CULTURALES </a:t>
            </a:r>
            <a:r>
              <a:rPr lang="es-DO" dirty="0" smtClean="0"/>
              <a:t>Y AMBIENTALES TANTO HUMANOS QUE FISICOS DE TODAS LAS PARTES INTERESADAS CORRESPONDIENTES, INCLUYENDO EL PLANETA.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8123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TIPOS DE RESPONSABILIDADES SOCIALES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 smtClean="0"/>
              <a:t>SI SE ACEPTA QUE LA RESPONSABILIDAD SOCIAL SEA COMPARTIDA POR LAS TRES PRINCIPALES FAMILIAS DE PARTES INTERESADAS, RESULTA QUE SE NECESITA DEFINIR CADA RESPONSABILIDAD SOCIAL CORREPONDIENTE A LAS TRES FAMILIAS DE PARTES INTERESADAS.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467262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RESPONSABILIDAD SOCIAL EMPRESARIAL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La </a:t>
            </a:r>
            <a:r>
              <a:rPr lang="en-CA" dirty="0" err="1" smtClean="0"/>
              <a:t>Responsabilidad</a:t>
            </a:r>
            <a:r>
              <a:rPr lang="en-CA" dirty="0" smtClean="0"/>
              <a:t> Social </a:t>
            </a:r>
            <a:r>
              <a:rPr lang="en-CA" dirty="0" err="1" smtClean="0"/>
              <a:t>Empresarial</a:t>
            </a:r>
            <a:r>
              <a:rPr lang="en-CA" dirty="0" smtClean="0"/>
              <a:t> (RSE) </a:t>
            </a:r>
            <a:r>
              <a:rPr lang="en-CA" dirty="0" err="1" smtClean="0"/>
              <a:t>significa</a:t>
            </a:r>
            <a:r>
              <a:rPr lang="en-CA" dirty="0" smtClean="0"/>
              <a:t> la </a:t>
            </a:r>
            <a:r>
              <a:rPr lang="en-CA" dirty="0" err="1" smtClean="0"/>
              <a:t>manera</a:t>
            </a:r>
            <a:r>
              <a:rPr lang="en-CA" dirty="0" smtClean="0"/>
              <a:t> </a:t>
            </a:r>
            <a:r>
              <a:rPr lang="en-CA" dirty="0" err="1" smtClean="0"/>
              <a:t>por</a:t>
            </a:r>
            <a:r>
              <a:rPr lang="en-CA" dirty="0" smtClean="0"/>
              <a:t> la </a:t>
            </a:r>
            <a:r>
              <a:rPr lang="en-CA" dirty="0" err="1" smtClean="0"/>
              <a:t>cual</a:t>
            </a:r>
            <a:r>
              <a:rPr lang="en-CA" dirty="0" smtClean="0"/>
              <a:t> las </a:t>
            </a:r>
            <a:r>
              <a:rPr lang="en-CA" dirty="0" err="1" smtClean="0"/>
              <a:t>empresas</a:t>
            </a:r>
            <a:r>
              <a:rPr lang="en-CA" dirty="0" smtClean="0"/>
              <a:t> </a:t>
            </a:r>
            <a:r>
              <a:rPr lang="en-CA" dirty="0" err="1" smtClean="0"/>
              <a:t>integran</a:t>
            </a:r>
            <a:r>
              <a:rPr lang="en-CA" dirty="0" smtClean="0"/>
              <a:t> las </a:t>
            </a:r>
            <a:r>
              <a:rPr lang="en-CA" dirty="0" err="1" smtClean="0"/>
              <a:t>dimensiones</a:t>
            </a:r>
            <a:r>
              <a:rPr lang="en-CA" dirty="0" smtClean="0"/>
              <a:t> </a:t>
            </a:r>
            <a:r>
              <a:rPr lang="en-CA" dirty="0" err="1" smtClean="0"/>
              <a:t>sociales</a:t>
            </a:r>
            <a:r>
              <a:rPr lang="en-CA" dirty="0" smtClean="0"/>
              <a:t>, </a:t>
            </a:r>
            <a:r>
              <a:rPr lang="en-CA" b="1" dirty="0" err="1" smtClean="0"/>
              <a:t>culturales</a:t>
            </a:r>
            <a:r>
              <a:rPr lang="en-CA" dirty="0" smtClean="0"/>
              <a:t>, </a:t>
            </a:r>
            <a:r>
              <a:rPr lang="en-CA" dirty="0" err="1" smtClean="0"/>
              <a:t>ambientales</a:t>
            </a:r>
            <a:r>
              <a:rPr lang="en-CA" dirty="0" smtClean="0"/>
              <a:t> y </a:t>
            </a:r>
            <a:r>
              <a:rPr lang="en-CA" dirty="0" err="1" smtClean="0"/>
              <a:t>economicas</a:t>
            </a:r>
            <a:r>
              <a:rPr lang="en-CA" dirty="0" smtClean="0"/>
              <a:t> de </a:t>
            </a:r>
            <a:r>
              <a:rPr lang="en-CA" dirty="0" err="1" smtClean="0"/>
              <a:t>una</a:t>
            </a:r>
            <a:r>
              <a:rPr lang="en-CA" dirty="0" smtClean="0"/>
              <a:t> </a:t>
            </a:r>
            <a:r>
              <a:rPr lang="en-CA" dirty="0" err="1" smtClean="0"/>
              <a:t>manera</a:t>
            </a:r>
            <a:r>
              <a:rPr lang="en-CA" dirty="0" smtClean="0"/>
              <a:t> </a:t>
            </a:r>
            <a:r>
              <a:rPr lang="en-CA" dirty="0" err="1" smtClean="0"/>
              <a:t>transparente</a:t>
            </a:r>
            <a:r>
              <a:rPr lang="en-CA" dirty="0" smtClean="0"/>
              <a:t> y responsible </a:t>
            </a:r>
            <a:r>
              <a:rPr lang="en-CA" b="1" dirty="0" smtClean="0"/>
              <a:t>con el objective de </a:t>
            </a:r>
            <a:r>
              <a:rPr lang="en-CA" b="1" dirty="0" err="1" smtClean="0"/>
              <a:t>contribuir</a:t>
            </a:r>
            <a:r>
              <a:rPr lang="en-CA" b="1" dirty="0" smtClean="0"/>
              <a:t> </a:t>
            </a:r>
            <a:r>
              <a:rPr lang="en-CA" b="1" dirty="0" err="1" smtClean="0"/>
              <a:t>concretamente</a:t>
            </a:r>
            <a:r>
              <a:rPr lang="en-CA" b="1" dirty="0" smtClean="0"/>
              <a:t> et de </a:t>
            </a:r>
            <a:r>
              <a:rPr lang="en-CA" b="1" dirty="0" err="1" smtClean="0"/>
              <a:t>manera</a:t>
            </a:r>
            <a:r>
              <a:rPr lang="en-CA" b="1" dirty="0" smtClean="0"/>
              <a:t> </a:t>
            </a:r>
            <a:r>
              <a:rPr lang="en-CA" b="1" dirty="0" err="1" smtClean="0"/>
              <a:t>medible</a:t>
            </a:r>
            <a:r>
              <a:rPr lang="en-CA" b="1" dirty="0" smtClean="0"/>
              <a:t> al Desarrollo durable de la </a:t>
            </a:r>
            <a:r>
              <a:rPr lang="en-CA" b="1" dirty="0" err="1" smtClean="0"/>
              <a:t>comunidad</a:t>
            </a:r>
            <a:r>
              <a:rPr lang="en-CA" b="1" dirty="0" smtClean="0"/>
              <a:t>, de la region o del </a:t>
            </a:r>
            <a:r>
              <a:rPr lang="en-CA" b="1" dirty="0" err="1" smtClean="0"/>
              <a:t>pais</a:t>
            </a:r>
            <a:r>
              <a:rPr lang="en-CA" b="1" dirty="0" smtClean="0"/>
              <a:t> </a:t>
            </a:r>
            <a:r>
              <a:rPr lang="en-CA" b="1" dirty="0" err="1" smtClean="0"/>
              <a:t>en</a:t>
            </a:r>
            <a:r>
              <a:rPr lang="en-CA" b="1" dirty="0" smtClean="0"/>
              <a:t> lo </a:t>
            </a:r>
            <a:r>
              <a:rPr lang="en-CA" b="1" dirty="0" err="1" smtClean="0"/>
              <a:t>cual</a:t>
            </a:r>
            <a:r>
              <a:rPr lang="en-CA" b="1" dirty="0" smtClean="0"/>
              <a:t> </a:t>
            </a:r>
            <a:r>
              <a:rPr lang="en-CA" b="1" dirty="0" err="1" smtClean="0"/>
              <a:t>operan</a:t>
            </a:r>
            <a:r>
              <a:rPr lang="en-CA" b="1" dirty="0" smtClean="0"/>
              <a:t>.</a:t>
            </a:r>
          </a:p>
          <a:p>
            <a:pPr marL="0" indent="0">
              <a:buNone/>
            </a:pPr>
            <a:endParaRPr lang="es-DO" b="1" dirty="0" smtClean="0"/>
          </a:p>
          <a:p>
            <a:pPr marL="0" indent="0">
              <a:buNone/>
            </a:pPr>
            <a:r>
              <a:rPr lang="en-CA" dirty="0" smtClean="0"/>
              <a:t>(</a:t>
            </a:r>
            <a:r>
              <a:rPr lang="en-CA" dirty="0" err="1" smtClean="0"/>
              <a:t>Definicion</a:t>
            </a:r>
            <a:r>
              <a:rPr lang="en-CA" dirty="0" smtClean="0"/>
              <a:t> </a:t>
            </a:r>
            <a:r>
              <a:rPr lang="en-CA" dirty="0" err="1" smtClean="0"/>
              <a:t>citada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parte de </a:t>
            </a:r>
            <a:r>
              <a:rPr lang="en-CA" dirty="0" err="1" smtClean="0"/>
              <a:t>aquella</a:t>
            </a:r>
            <a:r>
              <a:rPr lang="en-CA" dirty="0" smtClean="0"/>
              <a:t> </a:t>
            </a:r>
            <a:r>
              <a:rPr lang="en-CA" dirty="0" err="1" smtClean="0"/>
              <a:t>definicion</a:t>
            </a:r>
            <a:r>
              <a:rPr lang="en-CA" dirty="0" smtClean="0"/>
              <a:t> </a:t>
            </a:r>
            <a:r>
              <a:rPr lang="en-CA" dirty="0" err="1" smtClean="0"/>
              <a:t>contenida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la </a:t>
            </a:r>
            <a:r>
              <a:rPr lang="en-CA" dirty="0" err="1" smtClean="0"/>
              <a:t>politica</a:t>
            </a:r>
            <a:r>
              <a:rPr lang="en-CA" dirty="0" smtClean="0"/>
              <a:t> de RSE del </a:t>
            </a:r>
            <a:r>
              <a:rPr lang="en-CA" dirty="0" err="1" smtClean="0"/>
              <a:t>gobierno</a:t>
            </a:r>
            <a:r>
              <a:rPr lang="en-CA" dirty="0" smtClean="0"/>
              <a:t> </a:t>
            </a:r>
            <a:r>
              <a:rPr lang="en-CA" dirty="0" err="1" smtClean="0"/>
              <a:t>canadiense</a:t>
            </a:r>
            <a:r>
              <a:rPr lang="en-CA" dirty="0" smtClean="0"/>
              <a:t> de </a:t>
            </a:r>
            <a:r>
              <a:rPr lang="en-CA" dirty="0" err="1" smtClean="0"/>
              <a:t>marzo</a:t>
            </a:r>
            <a:r>
              <a:rPr lang="en-CA" dirty="0" smtClean="0"/>
              <a:t> 2009. las palabras </a:t>
            </a:r>
            <a:r>
              <a:rPr lang="en-CA" dirty="0" err="1" smtClean="0"/>
              <a:t>en</a:t>
            </a:r>
            <a:r>
              <a:rPr lang="en-CA" dirty="0" smtClean="0"/>
              <a:t> negro </a:t>
            </a:r>
            <a:r>
              <a:rPr lang="en-CA" dirty="0" err="1" smtClean="0"/>
              <a:t>anadido</a:t>
            </a:r>
            <a:r>
              <a:rPr lang="en-CA" dirty="0" smtClean="0"/>
              <a:t> </a:t>
            </a:r>
            <a:r>
              <a:rPr lang="en-CA" dirty="0" err="1" smtClean="0"/>
              <a:t>por</a:t>
            </a:r>
            <a:r>
              <a:rPr lang="en-CA" dirty="0" smtClean="0"/>
              <a:t> el </a:t>
            </a:r>
            <a:r>
              <a:rPr lang="en-CA" dirty="0" err="1" smtClean="0"/>
              <a:t>autor</a:t>
            </a:r>
            <a:r>
              <a:rPr lang="en-CA" dirty="0" smtClean="0"/>
              <a:t>)</a:t>
            </a:r>
            <a:endParaRPr lang="en-CA" sz="3200" dirty="0"/>
          </a:p>
          <a:p>
            <a:pPr marL="0" indent="0">
              <a:buNone/>
            </a:pPr>
            <a:endParaRPr lang="es-DO" b="1" dirty="0"/>
          </a:p>
        </p:txBody>
      </p:sp>
    </p:spTree>
    <p:extLst>
      <p:ext uri="{BB962C8B-B14F-4D97-AF65-F5344CB8AC3E}">
        <p14:creationId xmlns:p14="http://schemas.microsoft.com/office/powerpoint/2010/main" val="34871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RESPONSABILIDAD SOCIAL GUBERNAMENTAL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CA" sz="9600" i="1" dirty="0" smtClean="0"/>
              <a:t>ESTA CONSTITUIDA POR LOS COMPROMISOS EXPLICITOS U IMPLICITOS DE LOS GOBIERNOS CON LOS VALORES Y PRINCIPIOS INTEGRADOS EN SUS RESPECTIVAS CONSTITUCIONES Y DENTRO DEL CUERPO DE LEYES CON EL OBJECTIVO DE CONTRIBUIR A UN SISTEMA DE GOBERNANZA DEDICADO A LA PERSEGUIDA DE RESULTADOS Y RESULTANTES (OUTPUTS AND OUTCOMES) DURABLES POR MEDIO DE POLITICAS PUBLICAS Y DE ACTIVIDADES SOCIO-ECONOMICAS APUNTANDO HACIA EL BIEN COMUN. 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1766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RESPONSABILIDAD SOCIAL DE LA SOCIEDAD CIVIL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SE TRATA DE UN COMPROMISO A PROTEGER, DEFENDER, PROMOVER LOS INTERESES DE LOS MAS DESFAVORECIDOS (EN PRIORIDAD PERO NO EXCLUSIVAMENTE), COMPARTIR LAS E</a:t>
            </a:r>
            <a:r>
              <a:rPr lang="fr-CA" dirty="0" smtClean="0"/>
              <a:t>NSEÑANZAS APRENDIDAS </a:t>
            </a:r>
            <a:r>
              <a:rPr lang="en-CA" dirty="0" smtClean="0"/>
              <a:t>Y CONTRIBUIR A LA IMPLEMENTACION DE LA INICIATIVAS  LAS CUALES BENEFICIARAN A LAS COMUNIDADES EN CONFORMIDAD CON LOS VALORES UNIVERSALES (EX., JUSTICIA SOCIAL, EQUIDAD, TRANSPARENCIA, DERECHOS HUMANOS) CON PROPOSITO DE REDUCIR LA POBREZA ET PROMOVER PRODUCTOS Y EFECTOS DIRECTOS DURABLES.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9338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CUATRO (4) ETAPAS (ITERATIVAS) CRITICAS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DO" dirty="0" smtClean="0"/>
              <a:t>HARMONIZACION DE LOS VALORES – DESARROLLO DE CONVERGENCIAS DE LOS INTERESES RESPECTIVOS</a:t>
            </a:r>
          </a:p>
          <a:p>
            <a:pPr marL="0" indent="0">
              <a:buNone/>
            </a:pPr>
            <a:endParaRPr lang="es-DO" dirty="0" smtClean="0"/>
          </a:p>
          <a:p>
            <a:pPr marL="514350" indent="-514350">
              <a:buAutoNum type="arabicPeriod" startAt="2"/>
            </a:pPr>
            <a:r>
              <a:rPr lang="es-DO" dirty="0" smtClean="0"/>
              <a:t>PROMOCION DE DIALOGOS Y INTERACCIONES – DEFINICION DE PROYECTOS COMUNES</a:t>
            </a:r>
          </a:p>
          <a:p>
            <a:pPr marL="0" indent="0">
              <a:buNone/>
            </a:pPr>
            <a:endParaRPr lang="es-DO" dirty="0" smtClean="0"/>
          </a:p>
          <a:p>
            <a:pPr marL="514350" indent="-514350">
              <a:buAutoNum type="arabicPeriod" startAt="3"/>
            </a:pPr>
            <a:r>
              <a:rPr lang="es-DO" dirty="0" smtClean="0"/>
              <a:t>ESTABLECIMIENTO DE SOCIEDADES EFECTIVAS ENTRE LAS PARTES INTERESADAS</a:t>
            </a:r>
          </a:p>
          <a:p>
            <a:pPr marL="0" indent="0">
              <a:buNone/>
            </a:pPr>
            <a:endParaRPr lang="es-DO" dirty="0" smtClean="0"/>
          </a:p>
          <a:p>
            <a:pPr marL="0" indent="0">
              <a:buNone/>
            </a:pPr>
            <a:r>
              <a:rPr lang="es-DO" dirty="0" smtClean="0"/>
              <a:t>4.   PRODUCCION DE RESULTADOS (OUTPUTS) Y RESULTANTES (OUTCOMES)        	DURABLES</a:t>
            </a: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7896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PROPOSITOS DE LA PRESENTACION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DO" dirty="0" smtClean="0"/>
              <a:t>COMPARTIR CON USTEDES UNA HERRAMIENTA QUE CONSTITUYE EL MODELO DE RESPONSABILIDAD SOCIAL INTEGRADO (RSI)</a:t>
            </a:r>
          </a:p>
          <a:p>
            <a:pPr lvl="1"/>
            <a:r>
              <a:rPr lang="es-DO" dirty="0" smtClean="0"/>
              <a:t>QUE PODRIA SER UTIL EN EL DESARROLLO DE FUTUROS PROYECTOS INVOLUCRANDO UN RECURSO NATURAL U OTRO EN LA REPUBLICA DOMINICANA;</a:t>
            </a:r>
          </a:p>
          <a:p>
            <a:r>
              <a:rPr lang="es-DO" dirty="0" smtClean="0"/>
              <a:t>COMPARTIR UNOS LINEAMIENTOS Y NUEVOS CONCEPTOS LOS CUALES PUEDEN SERVIR A UN DIALOGIO MAS ABIERTO Y FRUCTUOSO ENTRE TODAS LAS PARTES INTERESADAS EN LA REPUBLICA DOMINICANA</a:t>
            </a:r>
          </a:p>
          <a:p>
            <a:r>
              <a:rPr lang="es-DO" dirty="0" smtClean="0"/>
              <a:t>ESTE MODELO, DE TODOS MODOS, SE </a:t>
            </a:r>
            <a:r>
              <a:rPr lang="es-DO" dirty="0"/>
              <a:t>LO DEBO A TODOS USTEDES </a:t>
            </a:r>
            <a:r>
              <a:rPr lang="es-DO" dirty="0" smtClean="0"/>
              <a:t> POR QUE EMPEZO A DEFINIRSE AQUÍ MISMO MAS DE 20 ANOS ATRÁS.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587707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CONCLUSIONES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DO" dirty="0" smtClean="0"/>
              <a:t>LA RSI:</a:t>
            </a:r>
          </a:p>
          <a:p>
            <a:r>
              <a:rPr lang="es-DO" dirty="0" smtClean="0"/>
              <a:t>CONSTITUYE UNA HERRAMIENTA MAS QUE PUEDE SER “OPERATIONALISADO” FACILMENTE SEGÚN LAS CIRCINSTANCIAS PARA PLANEAR O EVALUAR EMPRESAS HUMANAS O PROYECTOS DE CUALQUIER TIPO …</a:t>
            </a:r>
          </a:p>
          <a:p>
            <a:r>
              <a:rPr lang="es-DO" dirty="0" smtClean="0"/>
              <a:t>BUSCA EQUILIBRIO PERMANENTE ENTRE LOS BENEFICIOS PARA LOS BENEFICIARIOS</a:t>
            </a:r>
          </a:p>
          <a:p>
            <a:r>
              <a:rPr lang="es-DO" dirty="0" smtClean="0"/>
              <a:t>APUNTA LINEARMENTE HACIA LA PERSEGUIDA DEL BIEN COMUN</a:t>
            </a:r>
          </a:p>
          <a:p>
            <a:r>
              <a:rPr lang="es-DO" dirty="0" smtClean="0"/>
              <a:t>SUPONE QUE UNA CONVERGENCIA DE VALORES, ENTRE PARTES INTERESADAS, PUEDA FOMENTAR UN DIALOGO Y UNA MULTITUD DE INTERACCIONES ENTRE TODOS LOS ACTORES DEL DESARROLLO CON EL PROPOSITO DE PRODUCIR/GENERAR RESULTANTES Y RESULTADOS DURABLES… PARA TODOS</a:t>
            </a:r>
          </a:p>
          <a:p>
            <a:r>
              <a:rPr lang="es-DO" dirty="0" smtClean="0"/>
              <a:t>REQUIERE QUE CADA PARTE INTERESADA ASUMA SUS RESPONSABILIDADES INCLUYENDO LAS SOCIALES</a:t>
            </a:r>
          </a:p>
          <a:p>
            <a:r>
              <a:rPr lang="es-DO" dirty="0" smtClean="0"/>
              <a:t>GRACIAS A LAS SINERGIAS SUSCITADAS, EL TOTAL DE LOS BENEFICIOS ES MAS GRANDE QUE LA SUMA DE LOS ESFUERZOS DE TODAS LAS PARTES…</a:t>
            </a:r>
          </a:p>
          <a:p>
            <a:r>
              <a:rPr lang="es-DO" dirty="0" smtClean="0"/>
              <a:t>ES SENCILLO Y A LA VEZ COMPLICADO</a:t>
            </a:r>
          </a:p>
          <a:p>
            <a:pPr marL="0" indent="0">
              <a:buNone/>
            </a:pPr>
            <a:endParaRPr lang="es-DO" dirty="0" smtClean="0"/>
          </a:p>
          <a:p>
            <a:pPr marL="0" indent="0">
              <a:buNone/>
            </a:pPr>
            <a:r>
              <a:rPr lang="es-DO" dirty="0" smtClean="0"/>
              <a:t>EL MODELO QUEDA SUYO : USTEDES SE ME LO REGALARON HACE 20 Y MAS ANITOS… PERMITIENDO QUE LABORARIA, VIVIRIA Y APRENDIERA EN SU COMUNIDAD.</a:t>
            </a: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7592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O SEA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DO" dirty="0" smtClean="0"/>
              <a:t>MI ULTIMA RECOMEDACION SERIA QUE, DE AQUÍ EN ADELANTE, SE UTILICE EL DICHO: 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	</a:t>
            </a:r>
          </a:p>
          <a:p>
            <a:pPr marL="0" indent="0" algn="ctr">
              <a:buNone/>
            </a:pPr>
            <a:r>
              <a:rPr lang="es-DO" dirty="0"/>
              <a:t>	</a:t>
            </a:r>
            <a:r>
              <a:rPr lang="es-DO" dirty="0" smtClean="0"/>
              <a:t>GANADORES- GANADORES </a:t>
            </a:r>
            <a:r>
              <a:rPr lang="es-DO" dirty="0"/>
              <a:t>– </a:t>
            </a:r>
            <a:r>
              <a:rPr lang="es-DO" dirty="0" smtClean="0"/>
              <a:t>GANADORES</a:t>
            </a:r>
          </a:p>
          <a:p>
            <a:pPr marL="0" indent="0" algn="ctr">
              <a:buNone/>
            </a:pPr>
            <a:endParaRPr lang="es-DO" dirty="0"/>
          </a:p>
          <a:p>
            <a:pPr marL="0" indent="0" algn="ctr">
              <a:buNone/>
            </a:pPr>
            <a:r>
              <a:rPr lang="es-DO" dirty="0" smtClean="0"/>
              <a:t>EN VEZ DE SOLAMENTE : GANADORES - GANADORES POR SER TRES PRINCIPALES FAMILIAS </a:t>
            </a:r>
          </a:p>
          <a:p>
            <a:pPr marL="0" indent="0" algn="ctr">
              <a:buNone/>
            </a:pPr>
            <a:r>
              <a:rPr lang="es-DO" dirty="0" smtClean="0"/>
              <a:t>COMPROMETIDAS CON NUESTRO DESARROLLO DURABLE </a:t>
            </a:r>
          </a:p>
          <a:p>
            <a:pPr marL="0" indent="0">
              <a:buNone/>
            </a:pPr>
            <a:endParaRPr lang="es-DO" dirty="0" smtClean="0"/>
          </a:p>
          <a:p>
            <a:pPr marL="0" indent="0">
              <a:buNone/>
            </a:pPr>
            <a:endParaRPr lang="es-DO" dirty="0"/>
          </a:p>
          <a:p>
            <a:pPr marL="0" indent="0" algn="ctr">
              <a:buNone/>
            </a:pPr>
            <a:r>
              <a:rPr lang="es-DO" sz="9600" dirty="0" smtClean="0"/>
              <a:t>!GRACIAS!</a:t>
            </a:r>
          </a:p>
          <a:p>
            <a:pPr marL="0" indent="0" algn="ctr">
              <a:buNone/>
            </a:pPr>
            <a:endParaRPr lang="es-DO" sz="2400" dirty="0"/>
          </a:p>
          <a:p>
            <a:pPr marL="0" indent="0" algn="ctr">
              <a:buNone/>
            </a:pPr>
            <a:endParaRPr lang="es-DO" sz="2400" dirty="0" smtClean="0"/>
          </a:p>
          <a:p>
            <a:pPr marL="0" indent="0" algn="ctr">
              <a:buNone/>
            </a:pPr>
            <a:r>
              <a:rPr lang="es-DO" sz="2400" dirty="0" smtClean="0">
                <a:hlinkClick r:id="rId2"/>
              </a:rPr>
              <a:t>louis.guay@gmail.com</a:t>
            </a:r>
            <a:endParaRPr lang="es-DO" sz="2400" dirty="0" smtClean="0"/>
          </a:p>
          <a:p>
            <a:pPr marL="0" indent="0" algn="ctr">
              <a:buNone/>
            </a:pPr>
            <a:r>
              <a:rPr lang="es-DO" sz="2400" dirty="0" smtClean="0"/>
              <a:t>LA PRESENTACION ESTA A LA DISPOSICION DE TODOS LOS Y TODAS LAS </a:t>
            </a:r>
          </a:p>
          <a:p>
            <a:pPr marL="0" indent="0" algn="ctr">
              <a:buNone/>
            </a:pPr>
            <a:r>
              <a:rPr lang="es-DO" sz="2400" dirty="0" smtClean="0"/>
              <a:t>QUE ME ESCRIBEN PARA CONSEGUIRSELA</a:t>
            </a:r>
            <a:endParaRPr lang="es-DO" sz="2400" dirty="0"/>
          </a:p>
        </p:txBody>
      </p:sp>
    </p:spTree>
    <p:extLst>
      <p:ext uri="{BB962C8B-B14F-4D97-AF65-F5344CB8AC3E}">
        <p14:creationId xmlns:p14="http://schemas.microsoft.com/office/powerpoint/2010/main" val="11691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LA GENESIS DEL MODELO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DO" dirty="0" smtClean="0"/>
              <a:t>LA GENESIS DEL MODELO:</a:t>
            </a:r>
          </a:p>
          <a:p>
            <a:pPr marL="0" indent="0">
              <a:buNone/>
            </a:pPr>
            <a:endParaRPr lang="es-DO" dirty="0" smtClean="0"/>
          </a:p>
          <a:p>
            <a:pPr marL="914400" lvl="2" indent="0">
              <a:buNone/>
            </a:pPr>
            <a:r>
              <a:rPr lang="es-DO" sz="2800" dirty="0" smtClean="0"/>
              <a:t>- UNA NUEVA ERA EN LA HISTORIA DEL PAIS – ELECIONES DE 1996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</a:t>
            </a:r>
            <a:r>
              <a:rPr lang="es-DO" dirty="0"/>
              <a:t>LA ELECCION DEL PRESIDENTE FERNANDEZ </a:t>
            </a:r>
            <a:endParaRPr lang="es-DO" dirty="0" smtClean="0"/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(1995) PRIMER ATENTO DE REPRIVATIZACION LA OPERACIÓN DE LA 	 	  ROSARIO – PUEBLO VIEJO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AMBITO DE REFORMAS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EL ESTABLECIMIENTO DE LA GENEL DOMINICANA EN EL PAIS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LA CREACION DE LA CAMIPE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LA HERENCIA: UN DIALOGO QUE SE INICIO ENTRE LA CAMARA Y 	   	  	  ACADEMIA DE CIENCIAS </a:t>
            </a:r>
          </a:p>
          <a:p>
            <a:pPr marL="0" indent="0">
              <a:buNone/>
            </a:pPr>
            <a:r>
              <a:rPr lang="es-D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1953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EL DESARROLLO DEL MODELO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 smtClean="0"/>
              <a:t>MANDATOS DIVERSOS EN RELACION CON CONFLICTOS:</a:t>
            </a:r>
          </a:p>
          <a:p>
            <a:pPr lvl="1"/>
            <a:r>
              <a:rPr lang="es-DO" dirty="0" smtClean="0"/>
              <a:t>AFRICA – SIERRA LEONE</a:t>
            </a:r>
          </a:p>
          <a:p>
            <a:pPr lvl="1"/>
            <a:r>
              <a:rPr lang="es-DO" dirty="0" smtClean="0"/>
              <a:t>MINISTERIO DEL PRIMER MINISTRO</a:t>
            </a:r>
          </a:p>
          <a:p>
            <a:pPr lvl="1"/>
            <a:r>
              <a:rPr lang="es-DO" dirty="0" smtClean="0"/>
              <a:t>GABON</a:t>
            </a:r>
          </a:p>
          <a:p>
            <a:pPr lvl="1"/>
            <a:r>
              <a:rPr lang="es-DO" dirty="0" smtClean="0"/>
              <a:t>SUDAN</a:t>
            </a:r>
          </a:p>
          <a:p>
            <a:pPr lvl="1"/>
            <a:r>
              <a:rPr lang="es-DO" dirty="0" smtClean="0"/>
              <a:t>AFRICA DEL OUESTE</a:t>
            </a:r>
          </a:p>
          <a:p>
            <a:pPr lvl="1"/>
            <a:endParaRPr lang="es-DO" dirty="0"/>
          </a:p>
          <a:p>
            <a:pPr marL="457200" lvl="1" indent="0">
              <a:buNone/>
            </a:pPr>
            <a:r>
              <a:rPr lang="es-DO" dirty="0" smtClean="0"/>
              <a:t>EN MARZO 2009, SE APROBO UNA NUEVA POLITICA DEL GOBIERNO CANADIENSE EN MATERIA DE RESPONSABILIDAD SOCIAL – </a:t>
            </a:r>
          </a:p>
          <a:p>
            <a:pPr marL="457200" lvl="1" indent="0">
              <a:buNone/>
            </a:pPr>
            <a:r>
              <a:rPr lang="es-DO" dirty="0" smtClean="0"/>
              <a:t>- ME OFRECIERON UN PAPEL EN IMPLEMENTACION Y COORDINACION DE LA      NUEVA POLICITICA</a:t>
            </a:r>
          </a:p>
        </p:txBody>
      </p:sp>
    </p:spTree>
    <p:extLst>
      <p:ext uri="{BB962C8B-B14F-4D97-AF65-F5344CB8AC3E}">
        <p14:creationId xmlns:p14="http://schemas.microsoft.com/office/powerpoint/2010/main" val="428785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LA METODOLOGIA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 smtClean="0"/>
              <a:t>OBSERVACIONES/VISITAS A PROYECTOS MINEROS</a:t>
            </a:r>
          </a:p>
          <a:p>
            <a:pPr marL="0" indent="0">
              <a:buNone/>
            </a:pPr>
            <a:endParaRPr lang="es-DO" dirty="0" smtClean="0"/>
          </a:p>
          <a:p>
            <a:r>
              <a:rPr lang="es-DO" dirty="0" smtClean="0"/>
              <a:t>EL INVENTARIO DE LOS FACTORES DE EXITOS DE PROYECTOS MINEROS U OTROS</a:t>
            </a:r>
          </a:p>
          <a:p>
            <a:pPr marL="0" indent="0">
              <a:buNone/>
            </a:pPr>
            <a:r>
              <a:rPr lang="es-DO" dirty="0" smtClean="0"/>
              <a:t> </a:t>
            </a:r>
          </a:p>
          <a:p>
            <a:r>
              <a:rPr lang="es-DO" dirty="0" smtClean="0"/>
              <a:t>FACTORES DE FALLAS…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220882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PRINCIPIOS (I)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DO" dirty="0"/>
              <a:t>EN LA GRAN MAYORIA DE LAS INTERACCIONES HUMANAS (SINO </a:t>
            </a:r>
            <a:r>
              <a:rPr lang="es-DO" dirty="0" smtClean="0"/>
              <a:t>LA CASI </a:t>
            </a:r>
            <a:r>
              <a:rPr lang="es-DO" dirty="0"/>
              <a:t>TOTALIDAD), PROYECTOS O PLANES, PUEDEN INTERVENIR </a:t>
            </a:r>
            <a:r>
              <a:rPr lang="es-DO" dirty="0" smtClean="0"/>
              <a:t>Y DE HECHO INTERVIENEN LAS </a:t>
            </a:r>
            <a:r>
              <a:rPr lang="es-DO" dirty="0"/>
              <a:t>TRES PRINCIPALES PARTES INTERESADAS QUE SON:</a:t>
            </a:r>
          </a:p>
          <a:p>
            <a:pPr marL="1714500" lvl="3" indent="-342900">
              <a:buFont typeface="+mj-lt"/>
              <a:buAutoNum type="arabicPeriod"/>
            </a:pPr>
            <a:r>
              <a:rPr lang="es-DO" dirty="0" smtClean="0"/>
              <a:t>SECTOR </a:t>
            </a:r>
            <a:r>
              <a:rPr lang="es-DO" dirty="0"/>
              <a:t>PRIVADO/ECONOMICO</a:t>
            </a:r>
          </a:p>
          <a:p>
            <a:pPr marL="1714500" lvl="3" indent="-342900">
              <a:buFont typeface="+mj-lt"/>
              <a:buAutoNum type="arabicPeriod"/>
            </a:pPr>
            <a:r>
              <a:rPr lang="es-DO" dirty="0"/>
              <a:t>SECTOR </a:t>
            </a:r>
            <a:r>
              <a:rPr lang="es-DO" dirty="0" smtClean="0"/>
              <a:t>PUBLICO (GUBERNAMENTAL)</a:t>
            </a:r>
            <a:endParaRPr lang="es-DO" dirty="0"/>
          </a:p>
          <a:p>
            <a:pPr marL="1714500" lvl="3" indent="-342900">
              <a:buFont typeface="+mj-lt"/>
              <a:buAutoNum type="arabicPeriod"/>
            </a:pPr>
            <a:r>
              <a:rPr lang="es-DO" dirty="0"/>
              <a:t>SECTOR </a:t>
            </a:r>
            <a:r>
              <a:rPr lang="es-DO" dirty="0" smtClean="0"/>
              <a:t>DE LA SOCIEDAD CIVIL O SECTOR PLURAL COMO LO LLAMA HENRY MINTZBERG EN UN LIBRO CON TITULO: “REBALANCING SOCIETY” – SU HERENCIA INTECTUAL</a:t>
            </a:r>
            <a:endParaRPr lang="es-DO" dirty="0"/>
          </a:p>
          <a:p>
            <a:pPr marL="514350" indent="-514350">
              <a:buFont typeface="+mj-lt"/>
              <a:buAutoNum type="arabicPeriod"/>
            </a:pPr>
            <a:r>
              <a:rPr lang="es-DO" dirty="0" smtClean="0"/>
              <a:t>LA RESPONSABILIDAD DEL SOCIAL DEBE COMPARTIRSE ENTRE LAS TRES FAMILIAS DE PARTES INTERESADAS O SEA NO ES EL DOMINIO DE LA EMPRESAS PRIVADAS EN EXCLUSIVIDAD COMO EL CONCEPTO DE LA RESPONSABILIDAD SOCIAL EMPRESARIAL SE NOS HACE SUPONER…</a:t>
            </a:r>
          </a:p>
          <a:p>
            <a:pPr marL="514350" indent="-514350">
              <a:buFont typeface="+mj-lt"/>
              <a:buAutoNum type="arabicPeriod"/>
            </a:pPr>
            <a:r>
              <a:rPr lang="es-DO" dirty="0" smtClean="0"/>
              <a:t>CONSECUENTEMENTE, LA RESPONSABILIDAD SOCIAL DEBE SER DEFINIDA Y CONSIDERADA Y IMPLEMENTADA DE MANERA INTEGRADA A LOS ROLOS, PAPELES, MANDATOS O ESTATUTOS DE CADA CATEGORIA DE PRINCIPALES ACTORES (GOBIERNOS, EMPRESAS Y LA SOCIEDAD CIVL) EN CUALQUIER PROYECTO CON IMPACTOS </a:t>
            </a:r>
          </a:p>
        </p:txBody>
      </p:sp>
    </p:spTree>
    <p:extLst>
      <p:ext uri="{BB962C8B-B14F-4D97-AF65-F5344CB8AC3E}">
        <p14:creationId xmlns:p14="http://schemas.microsoft.com/office/powerpoint/2010/main" val="23632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PRINCIPIOS (II)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DO" dirty="0" smtClean="0"/>
              <a:t>4.	EXISTEN </a:t>
            </a:r>
            <a:r>
              <a:rPr lang="es-DO" dirty="0"/>
              <a:t>TRES TIPOS DE </a:t>
            </a:r>
            <a:r>
              <a:rPr lang="es-DO" dirty="0" smtClean="0"/>
              <a:t>RESPONSABILIDAD QUE CORRESPONDEN A 	CADA CATEGORIA DE PARTE INTERESADA:</a:t>
            </a:r>
            <a:endParaRPr lang="es-DO" dirty="0"/>
          </a:p>
          <a:p>
            <a:pPr marL="914400" lvl="1" indent="-457200">
              <a:buFont typeface="+mj-lt"/>
              <a:buAutoNum type="arabicPeriod"/>
            </a:pPr>
            <a:r>
              <a:rPr lang="es-DO" u="sng" dirty="0" smtClean="0"/>
              <a:t>EXCLUSIVAS</a:t>
            </a:r>
            <a:r>
              <a:rPr lang="es-DO" dirty="0" smtClean="0"/>
              <a:t> (EX. GERENCIA </a:t>
            </a:r>
            <a:r>
              <a:rPr lang="es-DO" dirty="0"/>
              <a:t>DE UN PROYECTO ECONOMICO POR SU PROMODOR, </a:t>
            </a:r>
            <a:r>
              <a:rPr lang="es-DO" dirty="0" smtClean="0"/>
              <a:t>IMPLEMENTACION DE LAS LEYES POR </a:t>
            </a:r>
            <a:r>
              <a:rPr lang="es-DO" dirty="0"/>
              <a:t>EL GOBIERNO, </a:t>
            </a:r>
            <a:r>
              <a:rPr lang="es-DO" dirty="0" smtClean="0"/>
              <a:t>DEFENDER LOS INTERESES DE LA COMUNIDAD POR ORGANIZACIONES DE LA SOCIEDAD CIVIL)</a:t>
            </a:r>
            <a:endParaRPr lang="es-DO" dirty="0"/>
          </a:p>
          <a:p>
            <a:pPr marL="914400" lvl="1" indent="-457200">
              <a:buFont typeface="+mj-lt"/>
              <a:buAutoNum type="arabicPeriod"/>
            </a:pPr>
            <a:r>
              <a:rPr lang="es-DO" u="sng" dirty="0" smtClean="0"/>
              <a:t>COMUNES</a:t>
            </a:r>
            <a:r>
              <a:rPr lang="es-DO" dirty="0" smtClean="0"/>
              <a:t> </a:t>
            </a:r>
            <a:r>
              <a:rPr lang="es-DO" dirty="0"/>
              <a:t>(PROTEGER EL MEDIO AMBIENTE, RESPECTAR LAS LEYES)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DO" u="sng" dirty="0" smtClean="0"/>
              <a:t>CONJUNTAS</a:t>
            </a:r>
            <a:r>
              <a:rPr lang="es-DO" dirty="0" smtClean="0"/>
              <a:t> </a:t>
            </a:r>
            <a:r>
              <a:rPr lang="es-DO" dirty="0"/>
              <a:t>(DEFINIR Y MANEJAR PROYECTOS </a:t>
            </a:r>
            <a:r>
              <a:rPr lang="es-DO" dirty="0" smtClean="0"/>
              <a:t>CONJUNTOS, PARTICIPAR EN EL MANEJO DE INSTITUCIONES SOCIALES) </a:t>
            </a:r>
            <a:endParaRPr lang="es-DO" dirty="0"/>
          </a:p>
          <a:p>
            <a:pPr marL="0" indent="0">
              <a:buNone/>
            </a:pPr>
            <a:r>
              <a:rPr lang="es-DO" dirty="0" smtClean="0"/>
              <a:t>5.	EL SISTEMA SE APOYA DE UNA IERARCHIA DE VALORES (5) 	CLARAMENTE IDENTIFICADAS Y DE DOS PROCESOS – </a:t>
            </a:r>
            <a:r>
              <a:rPr lang="es-DO" u="sng" dirty="0" smtClean="0"/>
              <a:t>QUIZAS ESO 	CONSTITUYE SU PRINCIPAL ORIGINALIDAD</a:t>
            </a:r>
          </a:p>
          <a:p>
            <a:pPr marL="0" indent="0">
              <a:buNone/>
            </a:pPr>
            <a:r>
              <a:rPr lang="es-DO" dirty="0" smtClean="0"/>
              <a:t>6.	LA DURABILIDAD DE LOS PRODUCTOS Y EFECTOS DIRECTOS (OUTPUTS 	AND OUTCOMES) SIEMPRE ORIGINA DE LAS SOCIEDADES EFECTIVAS 	CONSTITUIDAS POR Y ENTRE LAS PARTES INTERESADAS. </a:t>
            </a:r>
            <a:endParaRPr lang="es-DO" dirty="0"/>
          </a:p>
          <a:p>
            <a:pPr marL="514350" indent="-514350">
              <a:buFont typeface="+mj-lt"/>
              <a:buAutoNum type="arabicPeriod"/>
            </a:pPr>
            <a:endParaRPr lang="es-DO" dirty="0" smtClean="0"/>
          </a:p>
        </p:txBody>
      </p:sp>
    </p:spTree>
    <p:extLst>
      <p:ext uri="{BB962C8B-B14F-4D97-AF65-F5344CB8AC3E}">
        <p14:creationId xmlns:p14="http://schemas.microsoft.com/office/powerpoint/2010/main" val="28418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DO" dirty="0" smtClean="0"/>
              <a:t>PROCESOS MULTIPARTITOS O “TRIALOGO”</a:t>
            </a:r>
            <a:br>
              <a:rPr lang="es-DO" dirty="0" smtClean="0"/>
            </a:br>
            <a:r>
              <a:rPr lang="es-DO" sz="2000" b="1" dirty="0" smtClean="0"/>
              <a:t>NO CONSTITUYE NINGUNA REVOLUCION</a:t>
            </a:r>
            <a:endParaRPr lang="es-DO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DO" dirty="0" smtClean="0"/>
              <a:t>YA EXISTEN VARIOS BUENOS EJEMPLOS DE PROCESOS INVOLUCRANDOS LAS TRES PRINCIPALES FAMILIAS DE PARTES INTERESADAS EN INSTITUCIONES PERMANENTES EN LA RD: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EL CONSEJO ECONOMICO Y SOCIAL SIENDO QUIZAS EL MAS 	PRESTIGIOSO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EL COMITÉ DE LA INICIATIVA DE TRANSPARENCIA EN LA 	 	   	INDUSTRIA EXTRACTIVA (ITIE) CREADO POR EL MINISTERIO DE ENERGIAS Y 	MINAS;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ADEMAS, NO SE CUENTAN LAS CRISIS QUE SE RESOLVIERON EN ESTE 	PAIS MOBILIZANDO ACTORES DE ESAS FAMILIAS PARA RESOLVERLOS.</a:t>
            </a:r>
          </a:p>
          <a:p>
            <a:pPr marL="0" indent="0">
              <a:buNone/>
            </a:pPr>
            <a:r>
              <a:rPr lang="es-DO" dirty="0" smtClean="0"/>
              <a:t> </a:t>
            </a:r>
          </a:p>
          <a:p>
            <a:pPr marL="0" indent="0">
              <a:buNone/>
            </a:pPr>
            <a:r>
              <a:rPr lang="es-DO" dirty="0" smtClean="0"/>
              <a:t>HABRIA VENTAJA EN LA MULTIPLICACION DE TALES PROCESOS TANTO AL NIVEL NACIONAL COMO AL NIVEL LOCAL DE GRANDES HASTA DE PEQUENOS PROYECTOS CUALQUIER QUE SEAN.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57957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CINCO VALORES (sine qua non)</a:t>
            </a:r>
            <a:endParaRPr lang="es-DO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DO" dirty="0" smtClean="0"/>
              <a:t>EN TODOS LOS PROYECTOS EXAMINADOS, LOS SIGUIENTES VALORES ESTABAN PRESENTES O AUSENTES SEGÚN QUE EL PROYECTO ESTUVIESE EXITOSO O UN FRACASO:</a:t>
            </a:r>
          </a:p>
          <a:p>
            <a:pPr marL="514350" indent="-514350">
              <a:buAutoNum type="arabicPeriod"/>
            </a:pPr>
            <a:r>
              <a:rPr lang="es-DO" dirty="0" smtClean="0"/>
              <a:t>RESPECTO</a:t>
            </a:r>
          </a:p>
          <a:p>
            <a:pPr marL="0" indent="0">
              <a:buNone/>
            </a:pPr>
            <a:r>
              <a:rPr lang="es-DO" dirty="0" smtClean="0"/>
              <a:t>	- ACTIDUD DE RESPECTO HACIA LA COMUNIDAD IMPACTADA 	POR UN PROYECTO  </a:t>
            </a:r>
          </a:p>
          <a:p>
            <a:pPr marL="0" indent="0">
              <a:buNone/>
            </a:pPr>
            <a:r>
              <a:rPr lang="es-DO" dirty="0"/>
              <a:t>	</a:t>
            </a:r>
            <a:r>
              <a:rPr lang="es-DO" dirty="0" smtClean="0"/>
              <a:t>- RESPECTO A LAS LEYES, REGLAS, ESTANDARDES Y A LOS 	COMPROMISOS </a:t>
            </a:r>
          </a:p>
        </p:txBody>
      </p:sp>
    </p:spTree>
    <p:extLst>
      <p:ext uri="{BB962C8B-B14F-4D97-AF65-F5344CB8AC3E}">
        <p14:creationId xmlns:p14="http://schemas.microsoft.com/office/powerpoint/2010/main" val="13367934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1207</Words>
  <Application>Microsoft Office PowerPoint</Application>
  <PresentationFormat>Grand écran</PresentationFormat>
  <Paragraphs>150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VIGESIMO ANIVERSARIO  DE LA CAMARA MINERA Y PETROLERA  DE LA REPUBLICA DOMINICANA JUNIO 2017 SANTO DOMINGO</vt:lpstr>
      <vt:lpstr>PROPOSITOS DE LA PRESENTACION</vt:lpstr>
      <vt:lpstr>LA GENESIS DEL MODELO</vt:lpstr>
      <vt:lpstr>EL DESARROLLO DEL MODELO</vt:lpstr>
      <vt:lpstr>LA METODOLOGIA</vt:lpstr>
      <vt:lpstr>PRINCIPIOS (I)</vt:lpstr>
      <vt:lpstr>PRINCIPIOS (II)</vt:lpstr>
      <vt:lpstr>PROCESOS MULTIPARTITOS O “TRIALOGO” NO CONSTITUYE NINGUNA REVOLUCION</vt:lpstr>
      <vt:lpstr>CINCO VALORES (sine qua non)</vt:lpstr>
      <vt:lpstr>CINCO VALORES (II)</vt:lpstr>
      <vt:lpstr>DOS PROCESOS DE APOYO A LOS VALORES</vt:lpstr>
      <vt:lpstr>AJUSTES EN ALGUNAS DEFINICIONES</vt:lpstr>
      <vt:lpstr>DESARROLLO DURABLE VS SOSTENIBLE</vt:lpstr>
      <vt:lpstr>EL BIEN COMUN</vt:lpstr>
      <vt:lpstr>TIPOS DE RESPONSABILIDADES SOCIALES</vt:lpstr>
      <vt:lpstr>RESPONSABILIDAD SOCIAL EMPRESARIAL</vt:lpstr>
      <vt:lpstr>RESPONSABILIDAD SOCIAL GUBERNAMENTAL</vt:lpstr>
      <vt:lpstr>RESPONSABILIDAD SOCIAL DE LA SOCIEDAD CIVIL</vt:lpstr>
      <vt:lpstr>CUATRO (4) ETAPAS (ITERATIVAS) CRITICAS</vt:lpstr>
      <vt:lpstr>CONCLUSIONES</vt:lpstr>
      <vt:lpstr>O SEA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 DOM JUNIO 2017</dc:title>
  <dc:creator>Louis Guay</dc:creator>
  <cp:lastModifiedBy>Louis Guay</cp:lastModifiedBy>
  <cp:revision>39</cp:revision>
  <dcterms:created xsi:type="dcterms:W3CDTF">2017-06-12T20:59:24Z</dcterms:created>
  <dcterms:modified xsi:type="dcterms:W3CDTF">2017-06-22T12:50:32Z</dcterms:modified>
</cp:coreProperties>
</file>