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22" r:id="rId2"/>
    <p:sldId id="314" r:id="rId3"/>
    <p:sldId id="392" r:id="rId4"/>
    <p:sldId id="408" r:id="rId5"/>
    <p:sldId id="342" r:id="rId6"/>
    <p:sldId id="400" r:id="rId7"/>
    <p:sldId id="411" r:id="rId8"/>
    <p:sldId id="401" r:id="rId9"/>
    <p:sldId id="343" r:id="rId10"/>
    <p:sldId id="409" r:id="rId11"/>
    <p:sldId id="410" r:id="rId12"/>
    <p:sldId id="346" r:id="rId13"/>
    <p:sldId id="347" r:id="rId14"/>
    <p:sldId id="348" r:id="rId15"/>
    <p:sldId id="350" r:id="rId16"/>
    <p:sldId id="414" r:id="rId17"/>
    <p:sldId id="351" r:id="rId18"/>
    <p:sldId id="354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394" r:id="rId28"/>
    <p:sldId id="367" r:id="rId29"/>
    <p:sldId id="405" r:id="rId30"/>
    <p:sldId id="415" r:id="rId31"/>
    <p:sldId id="412" r:id="rId32"/>
    <p:sldId id="406" r:id="rId33"/>
    <p:sldId id="407" r:id="rId34"/>
    <p:sldId id="396" r:id="rId35"/>
    <p:sldId id="403" r:id="rId36"/>
    <p:sldId id="397" r:id="rId37"/>
    <p:sldId id="404" r:id="rId38"/>
    <p:sldId id="390" r:id="rId39"/>
    <p:sldId id="339" r:id="rId40"/>
    <p:sldId id="340" r:id="rId41"/>
    <p:sldId id="341" r:id="rId42"/>
  </p:sldIdLst>
  <p:sldSz cx="10059988" cy="7773988"/>
  <p:notesSz cx="6858000" cy="9144000"/>
  <p:defaultTextStyle>
    <a:defPPr>
      <a:defRPr lang="es-ES"/>
    </a:defPPr>
    <a:lvl1pPr marL="0" algn="l" defTabSz="10180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014" algn="l" defTabSz="10180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028" algn="l" defTabSz="10180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041" algn="l" defTabSz="10180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6056" algn="l" defTabSz="10180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5064" algn="l" defTabSz="10180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4085" algn="l" defTabSz="10180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3096" algn="l" defTabSz="10180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2109" algn="l" defTabSz="10180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368" autoAdjust="0"/>
    <p:restoredTop sz="89247" autoAdjust="0"/>
  </p:normalViewPr>
  <p:slideViewPr>
    <p:cSldViewPr>
      <p:cViewPr varScale="1">
        <p:scale>
          <a:sx n="64" d="100"/>
          <a:sy n="64" d="100"/>
        </p:scale>
        <p:origin x="-1386" y="-120"/>
      </p:cViewPr>
      <p:guideLst>
        <p:guide orient="horz" pos="2449"/>
        <p:guide pos="3169"/>
      </p:guideLst>
    </p:cSldViewPr>
  </p:slideViewPr>
  <p:outlineViewPr>
    <p:cViewPr>
      <p:scale>
        <a:sx n="33" d="100"/>
        <a:sy n="33" d="100"/>
      </p:scale>
      <p:origin x="60" y="1068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D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BF850-1148-4192-BDE1-782515DCA6B0}" type="datetimeFigureOut">
              <a:rPr lang="es-DO" smtClean="0"/>
              <a:pPr/>
              <a:t>23/6/2017</a:t>
            </a:fld>
            <a:endParaRPr lang="es-D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DO" dirty="0" smtClean="0"/>
              <a:t>Caso Especifico: Yaque del Sur</a:t>
            </a:r>
            <a:endParaRPr lang="es-DO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76898-C0EC-4122-8940-543AB6EB9D6C}" type="slidenum">
              <a:rPr lang="es-DO" smtClean="0"/>
              <a:pPr/>
              <a:t>‹Nº›</a:t>
            </a:fld>
            <a:endParaRPr lang="es-D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D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F45C1-C47B-470B-8AAE-44A605537BD5}" type="datetimeFigureOut">
              <a:rPr lang="es-DO" smtClean="0"/>
              <a:pPr/>
              <a:t>23/6/2017</a:t>
            </a:fld>
            <a:endParaRPr lang="es-D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D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DO" dirty="0" smtClean="0"/>
              <a:t>Caso Especifico: Yaque del Sur</a:t>
            </a:r>
            <a:endParaRPr lang="es-D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58CF4-F851-4927-A7C1-0B393BA93066}" type="slidenum">
              <a:rPr lang="es-DO" smtClean="0"/>
              <a:pPr/>
              <a:t>‹Nº›</a:t>
            </a:fld>
            <a:endParaRPr lang="es-D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01802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014" algn="l" defTabSz="101802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028" algn="l" defTabSz="101802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7041" algn="l" defTabSz="101802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6056" algn="l" defTabSz="101802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5064" algn="l" defTabSz="101802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4085" algn="l" defTabSz="101802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3096" algn="l" defTabSz="101802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2109" algn="l" defTabSz="101802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DO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DO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D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D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D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D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4499" y="2414982"/>
            <a:ext cx="8550990" cy="166636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08998" y="4405260"/>
            <a:ext cx="7041992" cy="19866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3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2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47BD-5496-44F0-9F2E-F4CE69C7DB07}" type="datetimeFigureOut">
              <a:rPr lang="es-ES" smtClean="0"/>
              <a:pPr/>
              <a:t>23/06/2017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4BD4-A234-4BD8-A01B-9F2F246D99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47BD-5496-44F0-9F2E-F4CE69C7DB07}" type="datetimeFigureOut">
              <a:rPr lang="es-ES" smtClean="0"/>
              <a:pPr/>
              <a:t>23/06/2017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4BD4-A234-4BD8-A01B-9F2F246D99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93491" y="311328"/>
            <a:ext cx="2263497" cy="663308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3004" y="311328"/>
            <a:ext cx="6622825" cy="663308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47BD-5496-44F0-9F2E-F4CE69C7DB07}" type="datetimeFigureOut">
              <a:rPr lang="es-ES" smtClean="0"/>
              <a:pPr/>
              <a:t>23/06/2017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4BD4-A234-4BD8-A01B-9F2F246D99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47BD-5496-44F0-9F2E-F4CE69C7DB07}" type="datetimeFigureOut">
              <a:rPr lang="es-ES" smtClean="0"/>
              <a:pPr/>
              <a:t>23/06/2017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4BD4-A234-4BD8-A01B-9F2F246D99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4670" y="4995509"/>
            <a:ext cx="8550990" cy="154400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4670" y="3294955"/>
            <a:ext cx="8550990" cy="1700559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0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70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6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5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4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30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21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47BD-5496-44F0-9F2E-F4CE69C7DB07}" type="datetimeFigureOut">
              <a:rPr lang="es-ES" smtClean="0"/>
              <a:pPr/>
              <a:t>23/06/2017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4BD4-A234-4BD8-A01B-9F2F246D99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3004" y="1813938"/>
            <a:ext cx="4443161" cy="513047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3827" y="1813938"/>
            <a:ext cx="4443161" cy="513047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47BD-5496-44F0-9F2E-F4CE69C7DB07}" type="datetimeFigureOut">
              <a:rPr lang="es-ES" smtClean="0"/>
              <a:pPr/>
              <a:t>23/06/2017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4BD4-A234-4BD8-A01B-9F2F246D99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3000" y="1740150"/>
            <a:ext cx="4444908" cy="72521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014" indent="0">
              <a:buNone/>
              <a:defRPr sz="2200" b="1"/>
            </a:lvl2pPr>
            <a:lvl3pPr marL="1018028" indent="0">
              <a:buNone/>
              <a:defRPr sz="2000" b="1"/>
            </a:lvl3pPr>
            <a:lvl4pPr marL="1527041" indent="0">
              <a:buNone/>
              <a:defRPr sz="1800" b="1"/>
            </a:lvl4pPr>
            <a:lvl5pPr marL="2036056" indent="0">
              <a:buNone/>
              <a:defRPr sz="1800" b="1"/>
            </a:lvl5pPr>
            <a:lvl6pPr marL="2545064" indent="0">
              <a:buNone/>
              <a:defRPr sz="1800" b="1"/>
            </a:lvl6pPr>
            <a:lvl7pPr marL="3054085" indent="0">
              <a:buNone/>
              <a:defRPr sz="1800" b="1"/>
            </a:lvl7pPr>
            <a:lvl8pPr marL="3563096" indent="0">
              <a:buNone/>
              <a:defRPr sz="1800" b="1"/>
            </a:lvl8pPr>
            <a:lvl9pPr marL="4072109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3000" y="2465362"/>
            <a:ext cx="4444908" cy="447904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10336" y="1740150"/>
            <a:ext cx="4446654" cy="72521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014" indent="0">
              <a:buNone/>
              <a:defRPr sz="2200" b="1"/>
            </a:lvl2pPr>
            <a:lvl3pPr marL="1018028" indent="0">
              <a:buNone/>
              <a:defRPr sz="2000" b="1"/>
            </a:lvl3pPr>
            <a:lvl4pPr marL="1527041" indent="0">
              <a:buNone/>
              <a:defRPr sz="1800" b="1"/>
            </a:lvl4pPr>
            <a:lvl5pPr marL="2036056" indent="0">
              <a:buNone/>
              <a:defRPr sz="1800" b="1"/>
            </a:lvl5pPr>
            <a:lvl6pPr marL="2545064" indent="0">
              <a:buNone/>
              <a:defRPr sz="1800" b="1"/>
            </a:lvl6pPr>
            <a:lvl7pPr marL="3054085" indent="0">
              <a:buNone/>
              <a:defRPr sz="1800" b="1"/>
            </a:lvl7pPr>
            <a:lvl8pPr marL="3563096" indent="0">
              <a:buNone/>
              <a:defRPr sz="1800" b="1"/>
            </a:lvl8pPr>
            <a:lvl9pPr marL="4072109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10336" y="2465362"/>
            <a:ext cx="4446654" cy="447904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47BD-5496-44F0-9F2E-F4CE69C7DB07}" type="datetimeFigureOut">
              <a:rPr lang="es-ES" smtClean="0"/>
              <a:pPr/>
              <a:t>23/06/2017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4BD4-A234-4BD8-A01B-9F2F246D99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47BD-5496-44F0-9F2E-F4CE69C7DB07}" type="datetimeFigureOut">
              <a:rPr lang="es-ES" smtClean="0"/>
              <a:pPr/>
              <a:t>23/06/2017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4BD4-A234-4BD8-A01B-9F2F246D99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47BD-5496-44F0-9F2E-F4CE69C7DB07}" type="datetimeFigureOut">
              <a:rPr lang="es-ES" smtClean="0"/>
              <a:pPr/>
              <a:t>23/06/2017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4BD4-A234-4BD8-A01B-9F2F246D99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3006" y="309521"/>
            <a:ext cx="3309667" cy="131725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33179" y="309527"/>
            <a:ext cx="5623813" cy="663488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3006" y="1626783"/>
            <a:ext cx="3309667" cy="5317624"/>
          </a:xfrm>
        </p:spPr>
        <p:txBody>
          <a:bodyPr/>
          <a:lstStyle>
            <a:lvl1pPr marL="0" indent="0">
              <a:buNone/>
              <a:defRPr sz="1600"/>
            </a:lvl1pPr>
            <a:lvl2pPr marL="509014" indent="0">
              <a:buNone/>
              <a:defRPr sz="1300"/>
            </a:lvl2pPr>
            <a:lvl3pPr marL="1018028" indent="0">
              <a:buNone/>
              <a:defRPr sz="1100"/>
            </a:lvl3pPr>
            <a:lvl4pPr marL="1527041" indent="0">
              <a:buNone/>
              <a:defRPr sz="1000"/>
            </a:lvl4pPr>
            <a:lvl5pPr marL="2036056" indent="0">
              <a:buNone/>
              <a:defRPr sz="1000"/>
            </a:lvl5pPr>
            <a:lvl6pPr marL="2545064" indent="0">
              <a:buNone/>
              <a:defRPr sz="1000"/>
            </a:lvl6pPr>
            <a:lvl7pPr marL="3054085" indent="0">
              <a:buNone/>
              <a:defRPr sz="1000"/>
            </a:lvl7pPr>
            <a:lvl8pPr marL="3563096" indent="0">
              <a:buNone/>
              <a:defRPr sz="1000"/>
            </a:lvl8pPr>
            <a:lvl9pPr marL="4072109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47BD-5496-44F0-9F2E-F4CE69C7DB07}" type="datetimeFigureOut">
              <a:rPr lang="es-ES" smtClean="0"/>
              <a:pPr/>
              <a:t>23/06/2017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4BD4-A234-4BD8-A01B-9F2F246D99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1828" y="5441792"/>
            <a:ext cx="6035993" cy="64243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1828" y="694620"/>
            <a:ext cx="6035993" cy="4664393"/>
          </a:xfrm>
        </p:spPr>
        <p:txBody>
          <a:bodyPr/>
          <a:lstStyle>
            <a:lvl1pPr marL="0" indent="0">
              <a:buNone/>
              <a:defRPr sz="3600"/>
            </a:lvl1pPr>
            <a:lvl2pPr marL="509014" indent="0">
              <a:buNone/>
              <a:defRPr sz="3100"/>
            </a:lvl2pPr>
            <a:lvl3pPr marL="1018028" indent="0">
              <a:buNone/>
              <a:defRPr sz="2700"/>
            </a:lvl3pPr>
            <a:lvl4pPr marL="1527041" indent="0">
              <a:buNone/>
              <a:defRPr sz="2200"/>
            </a:lvl4pPr>
            <a:lvl5pPr marL="2036056" indent="0">
              <a:buNone/>
              <a:defRPr sz="2200"/>
            </a:lvl5pPr>
            <a:lvl6pPr marL="2545064" indent="0">
              <a:buNone/>
              <a:defRPr sz="2200"/>
            </a:lvl6pPr>
            <a:lvl7pPr marL="3054085" indent="0">
              <a:buNone/>
              <a:defRPr sz="2200"/>
            </a:lvl7pPr>
            <a:lvl8pPr marL="3563096" indent="0">
              <a:buNone/>
              <a:defRPr sz="2200"/>
            </a:lvl8pPr>
            <a:lvl9pPr marL="4072109" indent="0">
              <a:buNone/>
              <a:defRPr sz="22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1828" y="6084226"/>
            <a:ext cx="6035993" cy="912363"/>
          </a:xfrm>
        </p:spPr>
        <p:txBody>
          <a:bodyPr/>
          <a:lstStyle>
            <a:lvl1pPr marL="0" indent="0">
              <a:buNone/>
              <a:defRPr sz="1600"/>
            </a:lvl1pPr>
            <a:lvl2pPr marL="509014" indent="0">
              <a:buNone/>
              <a:defRPr sz="1300"/>
            </a:lvl2pPr>
            <a:lvl3pPr marL="1018028" indent="0">
              <a:buNone/>
              <a:defRPr sz="1100"/>
            </a:lvl3pPr>
            <a:lvl4pPr marL="1527041" indent="0">
              <a:buNone/>
              <a:defRPr sz="1000"/>
            </a:lvl4pPr>
            <a:lvl5pPr marL="2036056" indent="0">
              <a:buNone/>
              <a:defRPr sz="1000"/>
            </a:lvl5pPr>
            <a:lvl6pPr marL="2545064" indent="0">
              <a:buNone/>
              <a:defRPr sz="1000"/>
            </a:lvl6pPr>
            <a:lvl7pPr marL="3054085" indent="0">
              <a:buNone/>
              <a:defRPr sz="1000"/>
            </a:lvl7pPr>
            <a:lvl8pPr marL="3563096" indent="0">
              <a:buNone/>
              <a:defRPr sz="1000"/>
            </a:lvl8pPr>
            <a:lvl9pPr marL="4072109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47BD-5496-44F0-9F2E-F4CE69C7DB07}" type="datetimeFigureOut">
              <a:rPr lang="es-ES" smtClean="0"/>
              <a:pPr/>
              <a:t>23/06/2017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74BD4-A234-4BD8-A01B-9F2F246D99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503005" y="311321"/>
            <a:ext cx="9053989" cy="1295665"/>
          </a:xfrm>
          <a:prstGeom prst="rect">
            <a:avLst/>
          </a:prstGeom>
        </p:spPr>
        <p:txBody>
          <a:bodyPr vert="horz" lIns="101803" tIns="50901" rIns="101803" bIns="50901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3005" y="1813938"/>
            <a:ext cx="9053989" cy="5130473"/>
          </a:xfrm>
          <a:prstGeom prst="rect">
            <a:avLst/>
          </a:prstGeom>
        </p:spPr>
        <p:txBody>
          <a:bodyPr vert="horz" lIns="101803" tIns="50901" rIns="101803" bIns="50901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502999" y="7205342"/>
            <a:ext cx="2347331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47BD-5496-44F0-9F2E-F4CE69C7DB07}" type="datetimeFigureOut">
              <a:rPr lang="es-ES" smtClean="0"/>
              <a:pPr/>
              <a:t>23/06/2017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437168" y="7205342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209660" y="7205342"/>
            <a:ext cx="2347331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74BD4-A234-4BD8-A01B-9F2F246D99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1018028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760" indent="-381760" algn="l" defTabSz="101802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147" indent="-318134" algn="l" defTabSz="1018028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2534" indent="-254507" algn="l" defTabSz="10180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1549" indent="-254507" algn="l" defTabSz="1018028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0562" indent="-254507" algn="l" defTabSz="1018028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9576" indent="-254507" algn="l" defTabSz="101802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8589" indent="-254507" algn="l" defTabSz="101802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7602" indent="-254507" algn="l" defTabSz="101802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6617" indent="-254507" algn="l" defTabSz="101802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180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014" algn="l" defTabSz="10180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028" algn="l" defTabSz="10180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041" algn="l" defTabSz="10180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056" algn="l" defTabSz="10180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064" algn="l" defTabSz="10180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4085" algn="l" defTabSz="10180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3096" algn="l" defTabSz="10180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2109" algn="l" defTabSz="10180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resentacion Jun 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" y="795"/>
            <a:ext cx="10058400" cy="77724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172606" y="5530068"/>
            <a:ext cx="3714776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34048" y="5601506"/>
            <a:ext cx="3189187" cy="442791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r>
              <a:rPr lang="es-ES_tradnl" sz="2200" dirty="0" smtClean="0">
                <a:latin typeface="Times New Roman" pitchFamily="18" charset="0"/>
                <a:cs typeface="Times New Roman" pitchFamily="18" charset="0"/>
              </a:rPr>
              <a:t>Gilberto Reynoso Sánchez</a:t>
            </a:r>
            <a:endParaRPr lang="es-ES_tradnl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3005" y="70571"/>
            <a:ext cx="9053989" cy="1295665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Ubicación </a:t>
            </a:r>
            <a:r>
              <a:rPr lang="es-DO" b="1" dirty="0" smtClean="0">
                <a:latin typeface="Times New Roman" pitchFamily="18" charset="0"/>
                <a:cs typeface="Times New Roman" pitchFamily="18" charset="0"/>
              </a:rPr>
              <a:t>Geográfica</a:t>
            </a:r>
            <a:endParaRPr lang="es-DO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7632" y="1197473"/>
            <a:ext cx="6523318" cy="612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latin typeface="Times New Roman" pitchFamily="18" charset="0"/>
                <a:cs typeface="Times New Roman" pitchFamily="18" charset="0"/>
              </a:rPr>
              <a:t>Ubicación </a:t>
            </a:r>
            <a:r>
              <a:rPr lang="es-DO" sz="5000" b="1" dirty="0" smtClean="0">
                <a:latin typeface="Times New Roman" pitchFamily="18" charset="0"/>
                <a:cs typeface="Times New Roman" pitchFamily="18" charset="0"/>
              </a:rPr>
              <a:t>Geográfica</a:t>
            </a:r>
            <a:endParaRPr lang="es-DO" sz="5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" y="1650610"/>
            <a:ext cx="10082989" cy="615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10662" y="98946"/>
            <a:ext cx="9053989" cy="1295665"/>
          </a:xfrm>
        </p:spPr>
        <p:txBody>
          <a:bodyPr>
            <a:noAutofit/>
          </a:bodyPr>
          <a:lstStyle/>
          <a:p>
            <a:r>
              <a:rPr lang="es-DO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Orografía</a:t>
            </a:r>
            <a:endParaRPr lang="es-E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C:\Users\EL VERA\Desktop\Exposicion Libro Reynoso\Mapa Orograf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78" y="1318663"/>
            <a:ext cx="9389841" cy="5664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3 Flecha abajo"/>
          <p:cNvSpPr/>
          <p:nvPr/>
        </p:nvSpPr>
        <p:spPr>
          <a:xfrm>
            <a:off x="2811797" y="3968620"/>
            <a:ext cx="158443" cy="130601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2019587" y="5184599"/>
            <a:ext cx="1797409" cy="364422"/>
          </a:xfrm>
          <a:prstGeom prst="rect">
            <a:avLst/>
          </a:prstGeom>
          <a:noFill/>
        </p:spPr>
        <p:txBody>
          <a:bodyPr wrap="none" lIns="101819" tIns="50909" rIns="101819" bIns="50909" rtlCol="0">
            <a:spAutoFit/>
          </a:bodyPr>
          <a:lstStyle/>
          <a:p>
            <a:r>
              <a:rPr lang="es-DO" sz="1700" b="1" dirty="0">
                <a:latin typeface="Arial" pitchFamily="34" charset="0"/>
                <a:cs typeface="Arial" pitchFamily="34" charset="0"/>
              </a:rPr>
              <a:t>Sierra de </a:t>
            </a:r>
            <a:r>
              <a:rPr lang="es-DO" sz="1700" b="1" dirty="0" err="1">
                <a:latin typeface="Arial" pitchFamily="34" charset="0"/>
                <a:cs typeface="Arial" pitchFamily="34" charset="0"/>
              </a:rPr>
              <a:t>Neiba</a:t>
            </a:r>
            <a:endParaRPr lang="es-ES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48805" y="7374519"/>
            <a:ext cx="2118175" cy="349116"/>
          </a:xfrm>
          <a:prstGeom prst="rect">
            <a:avLst/>
          </a:prstGeom>
          <a:noFill/>
        </p:spPr>
        <p:txBody>
          <a:bodyPr wrap="none" lIns="101819" tIns="50909" rIns="101819" bIns="50909" rtlCol="0">
            <a:spAutoFit/>
          </a:bodyPr>
          <a:lstStyle/>
          <a:p>
            <a:r>
              <a:rPr lang="es-DO" sz="1600" b="1" dirty="0" smtClean="0">
                <a:latin typeface="Times New Roman" pitchFamily="18" charset="0"/>
                <a:cs typeface="Times New Roman" pitchFamily="18" charset="0"/>
              </a:rPr>
              <a:t>Fuente: J.ALARCON</a:t>
            </a:r>
            <a:endParaRPr lang="es-E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ziznprekrasna.com/wp-content/uploads/2015/05/trening1.jpg"/>
          <p:cNvPicPr>
            <a:picLocks noChangeAspect="1" noChangeArrowheads="1"/>
          </p:cNvPicPr>
          <p:nvPr/>
        </p:nvPicPr>
        <p:blipFill>
          <a:blip r:embed="rId2" cstate="print"/>
          <a:srcRect t="9701" b="14611"/>
          <a:stretch>
            <a:fillRect/>
          </a:stretch>
        </p:blipFill>
        <p:spPr bwMode="auto">
          <a:xfrm>
            <a:off x="2208194" y="1853238"/>
            <a:ext cx="5643602" cy="4237252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0" y="168706"/>
            <a:ext cx="10059988" cy="16325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3005" y="331958"/>
            <a:ext cx="9053989" cy="1295665"/>
          </a:xfrm>
        </p:spPr>
        <p:txBody>
          <a:bodyPr>
            <a:noAutofit/>
          </a:bodyPr>
          <a:lstStyle/>
          <a:p>
            <a:r>
              <a:rPr lang="es-ES" sz="4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 flujo permanente de circulación de los vientos Alisios</a:t>
            </a:r>
            <a:endParaRPr lang="en-US" sz="4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375046" y="6030135"/>
          <a:ext cx="9333372" cy="115671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728190"/>
                <a:gridCol w="1584176"/>
                <a:gridCol w="1343308"/>
                <a:gridCol w="1248980"/>
                <a:gridCol w="1935877"/>
                <a:gridCol w="1492841"/>
              </a:tblGrid>
              <a:tr h="385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Estación</a:t>
                      </a:r>
                      <a:endParaRPr lang="es-ES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3417" marR="1034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 err="1">
                          <a:latin typeface="Times New Roman" pitchFamily="18" charset="0"/>
                          <a:cs typeface="Times New Roman" pitchFamily="18" charset="0"/>
                        </a:rPr>
                        <a:t>Barraquito</a:t>
                      </a:r>
                      <a:endParaRPr lang="es-ES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3417" marR="1034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Angelina </a:t>
                      </a:r>
                      <a:endParaRPr lang="es-ES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3417" marR="1034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Santiago</a:t>
                      </a:r>
                      <a:endParaRPr lang="es-ES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3417" marR="1034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Mao-Valverde</a:t>
                      </a:r>
                      <a:endParaRPr lang="es-ES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3417" marR="1034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La </a:t>
                      </a:r>
                      <a:r>
                        <a:rPr lang="es-MX" sz="2200" b="1" dirty="0" err="1">
                          <a:latin typeface="Times New Roman" pitchFamily="18" charset="0"/>
                          <a:cs typeface="Times New Roman" pitchFamily="18" charset="0"/>
                        </a:rPr>
                        <a:t>Antona</a:t>
                      </a:r>
                      <a:endParaRPr lang="es-ES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3417" marR="103417" marT="0" marB="0"/>
                </a:tc>
              </a:tr>
              <a:tr h="771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dirty="0">
                          <a:latin typeface="Times New Roman" pitchFamily="18" charset="0"/>
                          <a:cs typeface="Times New Roman" pitchFamily="18" charset="0"/>
                        </a:rPr>
                        <a:t>Precipitación</a:t>
                      </a:r>
                      <a:endParaRPr lang="es-E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dirty="0">
                          <a:latin typeface="Times New Roman" pitchFamily="18" charset="0"/>
                          <a:cs typeface="Times New Roman" pitchFamily="18" charset="0"/>
                        </a:rPr>
                        <a:t>(mm)</a:t>
                      </a:r>
                      <a:endParaRPr lang="es-E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3417" marR="1034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dirty="0">
                          <a:latin typeface="Times New Roman" pitchFamily="18" charset="0"/>
                          <a:cs typeface="Times New Roman" pitchFamily="18" charset="0"/>
                        </a:rPr>
                        <a:t>2,007</a:t>
                      </a:r>
                      <a:endParaRPr lang="es-E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3417" marR="1034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dirty="0">
                          <a:latin typeface="Times New Roman" pitchFamily="18" charset="0"/>
                          <a:cs typeface="Times New Roman" pitchFamily="18" charset="0"/>
                        </a:rPr>
                        <a:t>1,439</a:t>
                      </a:r>
                      <a:endParaRPr lang="es-E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3417" marR="1034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dirty="0">
                          <a:latin typeface="Times New Roman" pitchFamily="18" charset="0"/>
                          <a:cs typeface="Times New Roman" pitchFamily="18" charset="0"/>
                        </a:rPr>
                        <a:t>961</a:t>
                      </a:r>
                      <a:endParaRPr lang="es-E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3417" marR="1034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dirty="0">
                          <a:latin typeface="Times New Roman" pitchFamily="18" charset="0"/>
                          <a:cs typeface="Times New Roman" pitchFamily="18" charset="0"/>
                        </a:rPr>
                        <a:t>718</a:t>
                      </a:r>
                      <a:endParaRPr lang="es-E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3417" marR="1034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dirty="0">
                          <a:latin typeface="Times New Roman" pitchFamily="18" charset="0"/>
                          <a:cs typeface="Times New Roman" pitchFamily="18" charset="0"/>
                        </a:rPr>
                        <a:t>639</a:t>
                      </a:r>
                      <a:endParaRPr lang="es-E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3417" marR="103417" marT="0" marB="0"/>
                </a:tc>
              </a:tr>
            </a:tbl>
          </a:graphicData>
        </a:graphic>
      </p:graphicFrame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843905"/>
            <a:ext cx="10059988" cy="16325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36" tIns="50917" rIns="101836" bIns="50917" rtlCol="0" anchor="ctr"/>
          <a:lstStyle/>
          <a:p>
            <a:pPr algn="ctr"/>
            <a:endParaRPr lang="es-DO"/>
          </a:p>
        </p:txBody>
      </p:sp>
      <p:sp>
        <p:nvSpPr>
          <p:cNvPr id="7" name="6 Rectángulo"/>
          <p:cNvSpPr/>
          <p:nvPr/>
        </p:nvSpPr>
        <p:spPr>
          <a:xfrm>
            <a:off x="0" y="3099819"/>
            <a:ext cx="10059988" cy="16325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36" tIns="50917" rIns="101836" bIns="50917" rtlCol="0" anchor="ctr"/>
          <a:lstStyle/>
          <a:p>
            <a:pPr algn="ctr"/>
            <a:endParaRPr lang="es-DO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3004" y="945495"/>
            <a:ext cx="9053989" cy="1295665"/>
          </a:xfrm>
        </p:spPr>
        <p:txBody>
          <a:bodyPr>
            <a:noAutofit/>
          </a:bodyPr>
          <a:lstStyle/>
          <a:p>
            <a:r>
              <a:rPr lang="es-ES" sz="4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Los fenómenos meteorológicos de desplazamiento</a:t>
            </a:r>
            <a:endParaRPr lang="en-US" sz="4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670666" y="3263074"/>
            <a:ext cx="9053989" cy="1295665"/>
          </a:xfrm>
          <a:prstGeom prst="rect">
            <a:avLst/>
          </a:prstGeom>
        </p:spPr>
        <p:txBody>
          <a:bodyPr vert="horz" lIns="101836" tIns="50917" rIns="101836" bIns="50917" rtlCol="0" anchor="ctr">
            <a:noAutofit/>
          </a:bodyPr>
          <a:lstStyle/>
          <a:p>
            <a:pPr algn="ctr" defTabSz="1018354">
              <a:spcBef>
                <a:spcPct val="0"/>
              </a:spcBef>
              <a:defRPr/>
            </a:pPr>
            <a:r>
              <a:rPr lang="es-ES" sz="45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Ascenso por calentamiento  del aire sobre los valles y llanuras</a:t>
            </a:r>
            <a:endParaRPr lang="en-US" sz="45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0" y="5524427"/>
            <a:ext cx="10059988" cy="9844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36" tIns="50917" rIns="101836" bIns="50917" rtlCol="0" anchor="ctr"/>
          <a:lstStyle/>
          <a:p>
            <a:pPr algn="ctr"/>
            <a:endParaRPr lang="es-DO"/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670666" y="5327637"/>
            <a:ext cx="9053989" cy="1295665"/>
          </a:xfrm>
          <a:prstGeom prst="rect">
            <a:avLst/>
          </a:prstGeom>
        </p:spPr>
        <p:txBody>
          <a:bodyPr vert="horz" lIns="101836" tIns="50917" rIns="101836" bIns="50917" rtlCol="0" anchor="ctr">
            <a:noAutofit/>
          </a:bodyPr>
          <a:lstStyle/>
          <a:p>
            <a:pPr algn="ctr" defTabSz="1018354">
              <a:spcBef>
                <a:spcPct val="0"/>
              </a:spcBef>
              <a:defRPr/>
            </a:pPr>
            <a:r>
              <a:rPr lang="es-ES" sz="45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La Radiación Solar</a:t>
            </a:r>
            <a:endParaRPr lang="en-US" sz="45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454279"/>
            <a:ext cx="10059988" cy="13444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34616" y="449847"/>
            <a:ext cx="9351532" cy="1295665"/>
          </a:xfrm>
        </p:spPr>
        <p:txBody>
          <a:bodyPr>
            <a:noAutofit/>
          </a:bodyPr>
          <a:lstStyle/>
          <a:p>
            <a:r>
              <a:rPr lang="es-E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Balance Hídrico Climático promedio anual en el Mundo y República Dominicana</a:t>
            </a:r>
            <a:endParaRPr lang="en-US" sz="3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493494" y="2086794"/>
          <a:ext cx="9099685" cy="512996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329743"/>
                <a:gridCol w="923127"/>
                <a:gridCol w="1175837"/>
                <a:gridCol w="1217607"/>
                <a:gridCol w="1494337"/>
                <a:gridCol w="929392"/>
                <a:gridCol w="1029642"/>
              </a:tblGrid>
              <a:tr h="8763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latin typeface="Times New Roman" pitchFamily="18" charset="0"/>
                          <a:cs typeface="Times New Roman" pitchFamily="18" charset="0"/>
                        </a:rPr>
                        <a:t>Región</a:t>
                      </a: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latin typeface="Times New Roman" pitchFamily="18" charset="0"/>
                          <a:cs typeface="Times New Roman" pitchFamily="18" charset="0"/>
                        </a:rPr>
                        <a:t>Precipitación</a:t>
                      </a:r>
                      <a:endParaRPr lang="es-E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</a:txBody>
                  <a:tcPr marL="73102" marR="73102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Evapotranspiración</a:t>
                      </a:r>
                      <a:endParaRPr lang="es-E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02" marR="73102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Excedente</a:t>
                      </a:r>
                      <a:endParaRPr lang="es-E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02" marR="73102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3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mm/a </a:t>
                      </a: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101868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km</a:t>
                      </a:r>
                      <a:r>
                        <a:rPr lang="es-MX" sz="20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/año</a:t>
                      </a:r>
                      <a:endParaRPr lang="es-ES" sz="20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mm/a </a:t>
                      </a: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101868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km</a:t>
                      </a:r>
                      <a:r>
                        <a:rPr lang="es-MX" sz="20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/año</a:t>
                      </a:r>
                      <a:endParaRPr lang="es-ES" sz="20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mm/a </a:t>
                      </a: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101868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km</a:t>
                      </a:r>
                      <a:r>
                        <a:rPr lang="es-MX" sz="20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/a</a:t>
                      </a:r>
                      <a:endParaRPr lang="es-ES" sz="20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77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Europa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8,290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507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5,230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193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2,970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377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Asia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740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32,200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416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18,100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324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14,100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</a:tr>
              <a:tr h="3377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África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740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22,300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587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17,700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153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4,600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</a:tr>
              <a:tr h="3377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América del Norte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756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18,300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418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10,100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339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8,180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</a:tr>
              <a:tr h="3377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América del Sur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1,600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28,400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910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16,200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685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12,200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</a:tr>
              <a:tr h="3377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Oceanía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791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7,080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511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4,570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2,510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</a:tr>
              <a:tr h="3377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Antártida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2,310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2,310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</a:tr>
              <a:tr h="3377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119,000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>
                          <a:latin typeface="Times New Roman" pitchFamily="18" charset="0"/>
                          <a:cs typeface="Times New Roman" pitchFamily="18" charset="0"/>
                        </a:rPr>
                        <a:t>485</a:t>
                      </a:r>
                      <a:endParaRPr lang="es-ES" sz="1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72,000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dirty="0">
                          <a:latin typeface="Times New Roman" pitchFamily="18" charset="0"/>
                          <a:cs typeface="Times New Roman" pitchFamily="18" charset="0"/>
                        </a:rPr>
                        <a:t>47,000</a:t>
                      </a:r>
                      <a:endParaRPr lang="es-ES" sz="1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</a:tr>
              <a:tr h="675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República Dominicana</a:t>
                      </a:r>
                      <a:endParaRPr lang="es-ES" sz="1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1,476</a:t>
                      </a:r>
                      <a:endParaRPr lang="es-ES" sz="1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es-ES" sz="1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965</a:t>
                      </a:r>
                      <a:endParaRPr lang="es-ES" sz="1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es-ES" sz="1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511</a:t>
                      </a:r>
                      <a:endParaRPr lang="es-ES" sz="1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es-ES" sz="1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102" marR="73102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0" y="529408"/>
            <a:ext cx="10059988" cy="9864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/>
          </a:p>
        </p:txBody>
      </p:sp>
      <p:pic>
        <p:nvPicPr>
          <p:cNvPr id="1026" name="Picture 2" descr="C:\Users\EL VERA\Desktop\Exposicion Libro Reynoso\Linea de Agua.jpg"/>
          <p:cNvPicPr>
            <a:picLocks noChangeAspect="1" noChangeArrowheads="1"/>
          </p:cNvPicPr>
          <p:nvPr/>
        </p:nvPicPr>
        <p:blipFill>
          <a:blip r:embed="rId2" cstate="print"/>
          <a:srcRect b="9808"/>
          <a:stretch>
            <a:fillRect/>
          </a:stretch>
        </p:blipFill>
        <p:spPr bwMode="auto">
          <a:xfrm>
            <a:off x="1414661" y="2744236"/>
            <a:ext cx="7259514" cy="4576179"/>
          </a:xfrm>
          <a:prstGeom prst="rect">
            <a:avLst/>
          </a:prstGeom>
          <a:noFill/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Balance </a:t>
            </a:r>
            <a:r>
              <a:rPr lang="es-DO" sz="5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Climático</a:t>
            </a:r>
            <a:r>
              <a:rPr lang="en-US" sz="5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(P-ETP)</a:t>
            </a:r>
            <a:endParaRPr lang="en-US" sz="5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943095" y="1538587"/>
            <a:ext cx="8016609" cy="1500204"/>
          </a:xfrm>
          <a:prstGeom prst="rect">
            <a:avLst/>
          </a:prstGeom>
          <a:noFill/>
        </p:spPr>
        <p:txBody>
          <a:bodyPr wrap="square" lIns="101868" tIns="50933" rIns="101868" bIns="50933" rtlCol="0">
            <a:spAutoFit/>
          </a:bodyPr>
          <a:lstStyle/>
          <a:p>
            <a:pPr algn="just"/>
            <a:r>
              <a:rPr lang="es-ES" sz="2200" dirty="0" smtClean="0">
                <a:latin typeface="Times New Roman" pitchFamily="18" charset="0"/>
                <a:cs typeface="Times New Roman" pitchFamily="18" charset="0"/>
              </a:rPr>
              <a:t>La variación anual de la precipitación es bien contrastada, presentando valores  menores  y menos días de lluvias hacia el noroeste y suroeste  y valores de precipitación mayores  y más días de lluvias hacia el nordeste y sureste.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717255"/>
            <a:ext cx="10059988" cy="14865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34616" y="770537"/>
            <a:ext cx="9351532" cy="1295665"/>
          </a:xfrm>
        </p:spPr>
        <p:txBody>
          <a:bodyPr>
            <a:noAutofit/>
          </a:bodyPr>
          <a:lstStyle/>
          <a:p>
            <a:r>
              <a:rPr lang="es-ES" sz="4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Disponibilidad y almacenamiento de agua por Región Hidrográfica</a:t>
            </a:r>
            <a:endParaRPr lang="en-US" sz="4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235506" y="2734867"/>
          <a:ext cx="9638505" cy="418805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10917"/>
                <a:gridCol w="1810917"/>
                <a:gridCol w="1620294"/>
                <a:gridCol w="2314707"/>
                <a:gridCol w="2081670"/>
              </a:tblGrid>
              <a:tr h="129134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latin typeface="Times New Roman" pitchFamily="18" charset="0"/>
                          <a:cs typeface="Times New Roman" pitchFamily="18" charset="0"/>
                        </a:rPr>
                        <a:t>Región Hidrográfica</a:t>
                      </a: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1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Año Normal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(Mm</a:t>
                      </a:r>
                      <a:r>
                        <a:rPr lang="es-MX" sz="20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/a)</a:t>
                      </a: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1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Año</a:t>
                      </a:r>
                      <a:r>
                        <a:rPr lang="es-MX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seco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(Mm</a:t>
                      </a:r>
                      <a:r>
                        <a:rPr lang="es-MX" sz="2000" b="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3/</a:t>
                      </a:r>
                      <a:r>
                        <a:rPr lang="es-MX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s-MX" sz="2000" b="1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3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Potencial</a:t>
                      </a:r>
                      <a:r>
                        <a:rPr lang="es-MX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subterráneo</a:t>
                      </a:r>
                      <a:endParaRPr lang="es-E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(Mm</a:t>
                      </a:r>
                      <a:r>
                        <a:rPr lang="es-MX" sz="20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/a</a:t>
                      </a:r>
                      <a:r>
                        <a:rPr lang="es-MX" sz="2000" b="1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Almacenamientoen</a:t>
                      </a:r>
                      <a:r>
                        <a:rPr lang="es-ES" sz="20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Presas</a:t>
                      </a:r>
                      <a:endParaRPr lang="es-ES" sz="20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s-ES" sz="20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mmc</a:t>
                      </a:r>
                      <a:r>
                        <a:rPr lang="es-ES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7270" marR="97270" marT="0" marB="0"/>
                </a:tc>
              </a:tr>
              <a:tr h="3635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err="1">
                          <a:latin typeface="Times New Roman" pitchFamily="18" charset="0"/>
                          <a:cs typeface="Times New Roman" pitchFamily="18" charset="0"/>
                        </a:rPr>
                        <a:t>Yaque</a:t>
                      </a: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del Sur</a:t>
                      </a:r>
                      <a:endParaRPr lang="es-ES" sz="15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4772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3245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621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482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</a:tr>
              <a:tr h="3635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latin typeface="Times New Roman" pitchFamily="18" charset="0"/>
                          <a:cs typeface="Times New Roman" pitchFamily="18" charset="0"/>
                        </a:rPr>
                        <a:t>Ozama- Nizao</a:t>
                      </a:r>
                      <a:endParaRPr lang="es-ES" sz="15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4459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3032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457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315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</a:tr>
              <a:tr h="3635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latin typeface="Times New Roman" pitchFamily="18" charset="0"/>
                          <a:cs typeface="Times New Roman" pitchFamily="18" charset="0"/>
                        </a:rPr>
                        <a:t>Yuna</a:t>
                      </a:r>
                      <a:endParaRPr lang="es-ES" sz="15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3601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2449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236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511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</a:tr>
              <a:tr h="3635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latin typeface="Times New Roman" pitchFamily="18" charset="0"/>
                          <a:cs typeface="Times New Roman" pitchFamily="18" charset="0"/>
                        </a:rPr>
                        <a:t>Atlántica</a:t>
                      </a:r>
                      <a:endParaRPr lang="es-ES" sz="15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4635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3152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216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</a:tr>
              <a:tr h="7152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err="1">
                          <a:latin typeface="Times New Roman" pitchFamily="18" charset="0"/>
                          <a:cs typeface="Times New Roman" pitchFamily="18" charset="0"/>
                        </a:rPr>
                        <a:t>Yaque</a:t>
                      </a: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del Norte</a:t>
                      </a:r>
                      <a:endParaRPr lang="es-ES" sz="15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2905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1976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181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826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</a:tr>
              <a:tr h="3635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latin typeface="Times New Roman" pitchFamily="18" charset="0"/>
                          <a:cs typeface="Times New Roman" pitchFamily="18" charset="0"/>
                        </a:rPr>
                        <a:t>Este</a:t>
                      </a:r>
                      <a:endParaRPr lang="es-ES" sz="15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3126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2126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latin typeface="Times New Roman" pitchFamily="18" charset="0"/>
                          <a:cs typeface="Times New Roman" pitchFamily="18" charset="0"/>
                        </a:rPr>
                        <a:t>         </a:t>
                      </a:r>
                      <a:r>
                        <a:rPr lang="es-MX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758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es-E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</a:tr>
              <a:tr h="3635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latin typeface="Times New Roman" pitchFamily="18" charset="0"/>
                          <a:cs typeface="Times New Roman" pitchFamily="18" charset="0"/>
                        </a:rPr>
                        <a:t>Promedios</a:t>
                      </a:r>
                      <a:endParaRPr lang="es-ES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23,496</a:t>
                      </a:r>
                      <a:endParaRPr lang="es-ES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latin typeface="Times New Roman" pitchFamily="18" charset="0"/>
                          <a:cs typeface="Times New Roman" pitchFamily="18" charset="0"/>
                        </a:rPr>
                        <a:t>          </a:t>
                      </a: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15,980</a:t>
                      </a:r>
                      <a:endParaRPr lang="es-ES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latin typeface="Times New Roman" pitchFamily="18" charset="0"/>
                          <a:cs typeface="Times New Roman" pitchFamily="18" charset="0"/>
                        </a:rPr>
                        <a:t>         </a:t>
                      </a:r>
                      <a:r>
                        <a:rPr lang="es-MX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2,469</a:t>
                      </a:r>
                      <a:endParaRPr lang="es-ES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2,134</a:t>
                      </a: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7270" marR="9727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646637"/>
            <a:ext cx="10059988" cy="15841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34616" y="710804"/>
            <a:ext cx="9351532" cy="1295665"/>
          </a:xfrm>
        </p:spPr>
        <p:txBody>
          <a:bodyPr>
            <a:noAutofit/>
          </a:bodyPr>
          <a:lstStyle/>
          <a:p>
            <a:r>
              <a:rPr lang="es-ES" sz="4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Proyección de la Demanda de Agua por Sector </a:t>
            </a:r>
            <a:r>
              <a:rPr lang="es-E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(Plan Hidrológico Nacional, 2012)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519456" y="2539397"/>
          <a:ext cx="9117342" cy="441364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19557"/>
                <a:gridCol w="1519557"/>
                <a:gridCol w="1519557"/>
                <a:gridCol w="1519557"/>
                <a:gridCol w="1519557"/>
                <a:gridCol w="1519557"/>
              </a:tblGrid>
              <a:tr h="66453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Sector</a:t>
                      </a:r>
                      <a:endParaRPr lang="es-ES" sz="2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Demanda de agua (millones de m</a:t>
                      </a:r>
                      <a:r>
                        <a:rPr lang="es-MX" sz="2200" b="1" baseline="30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/año)</a:t>
                      </a:r>
                      <a:endParaRPr lang="es-ES" sz="2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</a:tr>
              <a:tr h="664534">
                <a:tc v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  <a:endParaRPr lang="es-ES" sz="2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lang="es-ES" sz="2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es-ES" sz="2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es-ES" sz="2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es-ES" sz="2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</a:tr>
              <a:tr h="771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Agua potable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2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680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2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761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dirty="0">
                          <a:latin typeface="Times New Roman" pitchFamily="18" charset="0"/>
                          <a:cs typeface="Times New Roman" pitchFamily="18" charset="0"/>
                        </a:rPr>
                        <a:t>844</a:t>
                      </a:r>
                      <a:endParaRPr lang="es-ES" sz="1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2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929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2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1,013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</a:tr>
              <a:tr h="385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Riego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6,430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6,430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6,430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6,430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6,430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</a:tr>
              <a:tr h="385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Ecológica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3,676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3,676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3,676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3,676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3,676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</a:tr>
              <a:tr h="385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Industrial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259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586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660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717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793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</a:tr>
              <a:tr h="385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Pecuaria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538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836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1,133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1,431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1,729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</a:tr>
              <a:tr h="385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Turismo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es-ES" sz="1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</a:tr>
              <a:tr h="385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s-ES" sz="17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11,605</a:t>
                      </a:r>
                      <a:endParaRPr lang="es-ES" sz="17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12,317</a:t>
                      </a:r>
                      <a:endParaRPr lang="es-ES" sz="17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12,778</a:t>
                      </a:r>
                      <a:endParaRPr lang="es-ES" sz="17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13,232</a:t>
                      </a:r>
                      <a:endParaRPr lang="es-ES" sz="17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200" b="1" dirty="0">
                          <a:latin typeface="Times New Roman" pitchFamily="18" charset="0"/>
                          <a:cs typeface="Times New Roman" pitchFamily="18" charset="0"/>
                        </a:rPr>
                        <a:t>13,726</a:t>
                      </a:r>
                      <a:endParaRPr lang="es-ES" sz="17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28" marR="102828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Titul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" y="795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953175"/>
            <a:ext cx="10059988" cy="97950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03" tIns="50901" rIns="101803" bIns="50901" rtlCol="0" anchor="ctr"/>
          <a:lstStyle/>
          <a:p>
            <a:pPr algn="ctr"/>
            <a:endParaRPr lang="es-DO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3005" y="718645"/>
            <a:ext cx="9053989" cy="1295665"/>
          </a:xfrm>
        </p:spPr>
        <p:txBody>
          <a:bodyPr>
            <a:normAutofit/>
          </a:bodyPr>
          <a:lstStyle/>
          <a:p>
            <a:r>
              <a:rPr lang="es-ES" sz="5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 agua y la vida</a:t>
            </a:r>
            <a:endParaRPr lang="es-ES" sz="5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86526" y="2271587"/>
            <a:ext cx="9289033" cy="3939451"/>
          </a:xfrm>
          <a:prstGeom prst="rect">
            <a:avLst/>
          </a:prstGeom>
          <a:noFill/>
        </p:spPr>
        <p:txBody>
          <a:bodyPr wrap="square" lIns="91352" tIns="45676" rIns="91352" bIns="45676" rtlCol="0">
            <a:spAutoFit/>
          </a:bodyPr>
          <a:lstStyle/>
          <a:p>
            <a:pPr marL="0" lvl="1" algn="just">
              <a:buFont typeface="Wingdings" pitchFamily="2" charset="2"/>
              <a:buChar char="Ø"/>
            </a:pPr>
            <a:r>
              <a:rPr lang="es-MX" sz="2500" dirty="0" smtClean="0">
                <a:latin typeface="Times New Roman" pitchFamily="18" charset="0"/>
                <a:cs typeface="Times New Roman" pitchFamily="18" charset="0"/>
              </a:rPr>
              <a:t> Existe una intrínseca relación entre el agua  y la vida. Sin agua la vida es inviable. </a:t>
            </a:r>
            <a:r>
              <a:rPr lang="es-ES" sz="2500" dirty="0" smtClean="0">
                <a:latin typeface="Times New Roman" pitchFamily="18" charset="0"/>
                <a:cs typeface="Times New Roman" pitchFamily="18" charset="0"/>
              </a:rPr>
              <a:t>Se necesitó de ella para crear en el planeta  tierra las condiciones    para la vida y se necesita de ella para seguir en este mundo. </a:t>
            </a:r>
          </a:p>
          <a:p>
            <a:pPr marL="0" lvl="1" algn="just"/>
            <a:endParaRPr lang="es-ES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 algn="just">
              <a:buFont typeface="Wingdings" pitchFamily="2" charset="2"/>
              <a:buChar char="Ø"/>
            </a:pPr>
            <a:r>
              <a:rPr lang="es-ES" sz="2500" dirty="0" smtClean="0">
                <a:latin typeface="Times New Roman" pitchFamily="18" charset="0"/>
                <a:cs typeface="Times New Roman" pitchFamily="18" charset="0"/>
              </a:rPr>
              <a:t> El agua es vida  y es el recurso  único y primigenio.</a:t>
            </a:r>
          </a:p>
          <a:p>
            <a:pPr marL="0" lvl="1" algn="just"/>
            <a:endParaRPr lang="es-ES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 algn="just">
              <a:buFont typeface="Wingdings" pitchFamily="2" charset="2"/>
              <a:buChar char="Ø"/>
            </a:pPr>
            <a:r>
              <a:rPr lang="es-ES" sz="2500" dirty="0" smtClean="0">
                <a:latin typeface="Times New Roman" pitchFamily="18" charset="0"/>
                <a:cs typeface="Times New Roman" pitchFamily="18" charset="0"/>
              </a:rPr>
              <a:t>  La vida tal y como la conocemos parece ser un suceso descontinúo, asociado a condiciones presentes únicamente en el planeta tierra: Agua en estado líquido.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06625" y="5975228"/>
            <a:ext cx="9289033" cy="1035865"/>
          </a:xfrm>
          <a:prstGeom prst="rect">
            <a:avLst/>
          </a:prstGeom>
          <a:noFill/>
        </p:spPr>
        <p:txBody>
          <a:bodyPr wrap="square" lIns="91352" tIns="45676" rIns="91352" bIns="45676" rtlCol="0">
            <a:spAutoFit/>
          </a:bodyPr>
          <a:lstStyle/>
          <a:p>
            <a:pPr lvl="0"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5 provincias con dotaciones per cápita menores de 1,000 m</a:t>
            </a:r>
            <a:r>
              <a:rPr lang="es-ES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hab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/año.</a:t>
            </a:r>
          </a:p>
          <a:p>
            <a:pPr lvl="0"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25 provincias con dotaciones entre 1,670 y 10,000 m</a:t>
            </a:r>
            <a:r>
              <a:rPr lang="es-ES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hab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/año.</a:t>
            </a:r>
          </a:p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1 provincia con dotaciones per cápita superior a 10,000 m</a:t>
            </a:r>
            <a:r>
              <a:rPr lang="es-ES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hab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/año.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8 Imagen" descr="C:\Users\EL VERA\Desktop\Exposicion Libro Reynoso\Tension Hidrica 2015llll.jpg"/>
          <p:cNvPicPr/>
          <p:nvPr/>
        </p:nvPicPr>
        <p:blipFill>
          <a:blip r:embed="rId2" cstate="print"/>
          <a:srcRect l="4844" t="7951" r="4676" b="8127"/>
          <a:stretch>
            <a:fillRect/>
          </a:stretch>
        </p:blipFill>
        <p:spPr bwMode="auto">
          <a:xfrm>
            <a:off x="709518" y="605262"/>
            <a:ext cx="8280920" cy="5425043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886857" y="-256408"/>
            <a:ext cx="3910453" cy="1295665"/>
          </a:xfrm>
        </p:spPr>
        <p:txBody>
          <a:bodyPr>
            <a:noAutofit/>
          </a:bodyPr>
          <a:lstStyle/>
          <a:p>
            <a:pPr algn="r"/>
            <a:r>
              <a:rPr lang="es-E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Tensión Hídrica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06625" y="5975228"/>
            <a:ext cx="9289033" cy="1035865"/>
          </a:xfrm>
          <a:prstGeom prst="rect">
            <a:avLst/>
          </a:prstGeom>
          <a:noFill/>
        </p:spPr>
        <p:txBody>
          <a:bodyPr wrap="square" lIns="91352" tIns="45676" rIns="91352" bIns="45676" rtlCol="0">
            <a:spAutoFit/>
          </a:bodyPr>
          <a:lstStyle/>
          <a:p>
            <a:pPr lvl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5 provincias con dotaciones per cápita menor a 1,000 m</a:t>
            </a:r>
            <a:r>
              <a:rPr lang="es-ES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hab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/año.</a:t>
            </a:r>
          </a:p>
          <a:p>
            <a:pPr lvl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4 provincias con dotaciones entre 1,000 y 1,670 m</a:t>
            </a:r>
            <a:r>
              <a:rPr lang="es-ES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hab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/año.</a:t>
            </a:r>
          </a:p>
          <a:p>
            <a:pPr lvl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22 provincias con dotaciones superiores a los 1,670 m</a:t>
            </a:r>
            <a:r>
              <a:rPr lang="es-ES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hab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/año.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Mapa de Tensión Hídrica Año 2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578" y="146961"/>
            <a:ext cx="7560840" cy="583728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267361"/>
            <a:ext cx="10059988" cy="11242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3005" y="142578"/>
            <a:ext cx="9053989" cy="1295665"/>
          </a:xfrm>
        </p:spPr>
        <p:txBody>
          <a:bodyPr>
            <a:noAutofit/>
          </a:bodyPr>
          <a:lstStyle/>
          <a:p>
            <a:r>
              <a:rPr lang="es-ES" sz="4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Presión Hídrica o Índice de Escasez</a:t>
            </a:r>
            <a:endParaRPr lang="en-US" sz="4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06625" y="1639248"/>
            <a:ext cx="9289033" cy="338063"/>
          </a:xfrm>
          <a:prstGeom prst="rect">
            <a:avLst/>
          </a:prstGeom>
          <a:noFill/>
        </p:spPr>
        <p:txBody>
          <a:bodyPr wrap="square" lIns="91352" tIns="45676" rIns="91352" bIns="45676" rtlCol="0">
            <a:spAutoFit/>
          </a:bodyPr>
          <a:lstStyle/>
          <a:p>
            <a:pPr algn="just"/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Año 2015 : El 61% de las Provincias con  mas del 50% de sus aguas comprometidas  (Presión Fuerte) </a:t>
            </a:r>
          </a:p>
        </p:txBody>
      </p:sp>
      <p:pic>
        <p:nvPicPr>
          <p:cNvPr id="9" name="8 Imagen" descr="C:\Users\EL VERA\Desktop\Exposicion Libro Reynoso\Presion Hidrica por Provincias5445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9594" y="2446834"/>
            <a:ext cx="7488832" cy="48713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267361"/>
            <a:ext cx="10059988" cy="11242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3005" y="142578"/>
            <a:ext cx="9053989" cy="1295665"/>
          </a:xfrm>
        </p:spPr>
        <p:txBody>
          <a:bodyPr>
            <a:noAutofit/>
          </a:bodyPr>
          <a:lstStyle/>
          <a:p>
            <a:r>
              <a:rPr lang="es-ES" sz="4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Presión Hídrica o Índice de Escasez</a:t>
            </a:r>
            <a:endParaRPr lang="en-US" sz="4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06625" y="1623750"/>
            <a:ext cx="9289033" cy="584687"/>
          </a:xfrm>
          <a:prstGeom prst="rect">
            <a:avLst/>
          </a:prstGeom>
          <a:noFill/>
        </p:spPr>
        <p:txBody>
          <a:bodyPr wrap="square" lIns="91352" tIns="45676" rIns="91352" bIns="45676" rtlCol="0">
            <a:spAutoFit/>
          </a:bodyPr>
          <a:lstStyle/>
          <a:p>
            <a:pPr algn="just"/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Año 2020 . El 71% de las provincias con más del 50% de sus aguas comprometidas (Presión Muy Fuerte) </a:t>
            </a:r>
          </a:p>
          <a:p>
            <a:endParaRPr lang="es-E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9 Imagen" descr="C:\Users\g.reynoso.IAD0\Downloads\Mapa de Presión Hídrica Por Provincias Año 20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7626" y="2142195"/>
            <a:ext cx="6696744" cy="518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267361"/>
            <a:ext cx="10059988" cy="11242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3005" y="142578"/>
            <a:ext cx="9053989" cy="1295665"/>
          </a:xfrm>
        </p:spPr>
        <p:txBody>
          <a:bodyPr>
            <a:noAutofit/>
          </a:bodyPr>
          <a:lstStyle/>
          <a:p>
            <a:r>
              <a:rPr lang="es-ES" sz="4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Presión Hídrica o Índice de Escasez</a:t>
            </a:r>
            <a:endParaRPr lang="en-US" sz="4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13059" y="1529543"/>
            <a:ext cx="8431777" cy="923241"/>
          </a:xfrm>
          <a:prstGeom prst="rect">
            <a:avLst/>
          </a:prstGeom>
          <a:noFill/>
        </p:spPr>
        <p:txBody>
          <a:bodyPr wrap="square" lIns="91352" tIns="45676" rIns="91352" bIns="45676" rtlCol="0">
            <a:spAutoFit/>
          </a:bodyPr>
          <a:lstStyle/>
          <a:p>
            <a:pPr algn="just"/>
            <a:r>
              <a:rPr lang="es-ES" sz="1800" b="1" dirty="0" smtClean="0">
                <a:latin typeface="Times New Roman" pitchFamily="18" charset="0"/>
                <a:cs typeface="Times New Roman" pitchFamily="18" charset="0"/>
              </a:rPr>
              <a:t> Año : 2025. El 74% de las provincias con más del 50% de sus aguas comprometidas.</a:t>
            </a:r>
          </a:p>
          <a:p>
            <a:pPr algn="ctr"/>
            <a:r>
              <a:rPr lang="es-ES" sz="1800" b="1" dirty="0" smtClean="0">
                <a:latin typeface="Times New Roman" pitchFamily="18" charset="0"/>
                <a:cs typeface="Times New Roman" pitchFamily="18" charset="0"/>
              </a:rPr>
              <a:t>( Presión hídrica Muy Fuerte)       </a:t>
            </a:r>
          </a:p>
          <a:p>
            <a:r>
              <a:rPr lang="es-E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s-E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8 Imagen" descr="C:\Users\g.reynoso.IAD0\Downloads\Mapa de Presión Hídrica Año Seco (Eficiencia 22%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618" y="2260308"/>
            <a:ext cx="6542684" cy="5055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C:\Users\g.reynoso.IAD0\Downloads\Mapa de Presión Hídrica Año Normal con Eficiencia de Riego de 70%C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465" y="1984542"/>
            <a:ext cx="6797058" cy="526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0" y="267361"/>
            <a:ext cx="10059988" cy="11242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3005" y="142578"/>
            <a:ext cx="9053989" cy="1295665"/>
          </a:xfrm>
        </p:spPr>
        <p:txBody>
          <a:bodyPr>
            <a:noAutofit/>
          </a:bodyPr>
          <a:lstStyle/>
          <a:p>
            <a:r>
              <a:rPr lang="es-ES" sz="4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Presión Hídrica o Índice de Escasez</a:t>
            </a:r>
            <a:endParaRPr lang="en-US" sz="4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15086" y="1507274"/>
            <a:ext cx="9289033" cy="338510"/>
          </a:xfrm>
          <a:prstGeom prst="rect">
            <a:avLst/>
          </a:prstGeom>
          <a:noFill/>
        </p:spPr>
        <p:txBody>
          <a:bodyPr wrap="square" lIns="91352" tIns="45676" rIns="91352" bIns="45676" rtlCol="0">
            <a:spAutoFit/>
          </a:bodyPr>
          <a:lstStyle/>
          <a:p>
            <a:pPr algn="ctr"/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El 16% de las provincias con  &gt; del 50% aguas comprometidas</a:t>
            </a:r>
            <a:endParaRPr lang="es-E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046222" y="2581217"/>
            <a:ext cx="2592288" cy="721885"/>
          </a:xfrm>
          <a:prstGeom prst="rect">
            <a:avLst/>
          </a:prstGeom>
          <a:noFill/>
        </p:spPr>
        <p:txBody>
          <a:bodyPr wrap="square" lIns="91381" tIns="45690" rIns="91381" bIns="45690" rtlCol="0">
            <a:spAutoFit/>
          </a:bodyPr>
          <a:lstStyle/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DO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Titulo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" y="795"/>
            <a:ext cx="10058400" cy="77724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3005" y="862663"/>
            <a:ext cx="9053989" cy="59766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s-ES_tradnl" sz="2500" b="1" dirty="0" smtClean="0">
                <a:latin typeface="Times New Roman" pitchFamily="18" charset="0"/>
                <a:cs typeface="Times New Roman" pitchFamily="18" charset="0"/>
              </a:rPr>
              <a:t>     Cuando la DEMANDA  de agua representa  mas del 20% DE LA OFERTA, se deben activar señales invocando: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_tradnl" sz="2500" dirty="0" smtClean="0">
                <a:latin typeface="Times New Roman" pitchFamily="18" charset="0"/>
                <a:cs typeface="Times New Roman" pitchFamily="18" charset="0"/>
              </a:rPr>
              <a:t>Gestión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_tradnl" sz="2500" dirty="0" smtClean="0">
                <a:latin typeface="Times New Roman" pitchFamily="18" charset="0"/>
                <a:cs typeface="Times New Roman" pitchFamily="18" charset="0"/>
              </a:rPr>
              <a:t>Protección  de la fuente de agua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_tradnl" sz="2500" dirty="0" smtClean="0">
                <a:latin typeface="Times New Roman" pitchFamily="18" charset="0"/>
                <a:cs typeface="Times New Roman" pitchFamily="18" charset="0"/>
              </a:rPr>
              <a:t>Control de la demanda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_tradnl" sz="2500" dirty="0" smtClean="0">
                <a:latin typeface="Times New Roman" pitchFamily="18" charset="0"/>
                <a:cs typeface="Times New Roman" pitchFamily="18" charset="0"/>
              </a:rPr>
              <a:t>En caso extremo: Nuevas fuentes.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_tradnl" sz="2500" dirty="0" smtClean="0">
                <a:latin typeface="Times New Roman" pitchFamily="18" charset="0"/>
                <a:cs typeface="Times New Roman" pitchFamily="18" charset="0"/>
              </a:rPr>
              <a:t> En muchos casos, los problemas que se caracterizan como escasez, no son escasez física, sino de calidad, que imposibilita el acceso al agua de buena calidad.</a:t>
            </a:r>
            <a:endParaRPr lang="es-ES_tradnl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400632"/>
            <a:ext cx="10059988" cy="18133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3005" y="644786"/>
            <a:ext cx="9053989" cy="1295665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Principales elementos de insostenibilidad de los recursos hídricos nacionales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06625" y="2597545"/>
            <a:ext cx="9289033" cy="5139780"/>
          </a:xfrm>
          <a:prstGeom prst="rect">
            <a:avLst/>
          </a:prstGeom>
          <a:noFill/>
        </p:spPr>
        <p:txBody>
          <a:bodyPr wrap="square" lIns="91352" tIns="45676" rIns="91352" bIns="45676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s-ES" sz="2200" b="1" dirty="0" smtClean="0">
                <a:latin typeface="Times New Roman" pitchFamily="18" charset="0"/>
                <a:cs typeface="Times New Roman" pitchFamily="18" charset="0"/>
              </a:rPr>
              <a:t>Los recursos hídricos nacionales presentan elementos preocupantes en cuanto a calidad y cantidad:</a:t>
            </a:r>
          </a:p>
          <a:p>
            <a:pPr algn="just"/>
            <a:endParaRPr lang="es-ES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514020" indent="-514020" algn="just">
              <a:buAutoNum type="arabicPeriod"/>
            </a:pPr>
            <a:r>
              <a:rPr lang="es-ES" sz="2200" b="1" dirty="0" smtClean="0">
                <a:latin typeface="Times New Roman" pitchFamily="18" charset="0"/>
                <a:cs typeface="Times New Roman" pitchFamily="18" charset="0"/>
              </a:rPr>
              <a:t>Crisis de calidad de las aguas</a:t>
            </a:r>
          </a:p>
          <a:p>
            <a:pPr marL="514020" indent="-514020" algn="just">
              <a:buFont typeface="Wingdings" pitchFamily="2" charset="2"/>
              <a:buChar char="ü"/>
            </a:pPr>
            <a:r>
              <a:rPr lang="es-ES" sz="2200" dirty="0" smtClean="0">
                <a:latin typeface="Times New Roman" pitchFamily="18" charset="0"/>
                <a:cs typeface="Times New Roman" pitchFamily="18" charset="0"/>
              </a:rPr>
              <a:t> La degradación de la calidad  de los recursos hídricos es el problema que mas preocupa en materia de gestión de aguas.</a:t>
            </a:r>
          </a:p>
          <a:p>
            <a:pPr marL="514020" indent="-514020" algn="just">
              <a:buFont typeface="Wingdings" pitchFamily="2" charset="2"/>
              <a:buChar char="ü"/>
            </a:pPr>
            <a:r>
              <a:rPr lang="es-ES" sz="2200" dirty="0" smtClean="0">
                <a:latin typeface="Times New Roman" pitchFamily="18" charset="0"/>
                <a:cs typeface="Times New Roman" pitchFamily="18" charset="0"/>
              </a:rPr>
              <a:t>La tradicional utilización de los ríos como evacuadores de residuos urbanos, aguas residuales y procedentes de la agricultura, se traduce en : </a:t>
            </a:r>
            <a:r>
              <a:rPr lang="es-ES" sz="2200" i="1" dirty="0" smtClean="0">
                <a:latin typeface="Times New Roman" pitchFamily="18" charset="0"/>
                <a:cs typeface="Times New Roman" pitchFamily="18" charset="0"/>
              </a:rPr>
              <a:t>situaciones sanitarias alarmantes y perdidas de valor de uso del agua </a:t>
            </a:r>
          </a:p>
          <a:p>
            <a:pPr marL="514020" indent="-514020" algn="just">
              <a:buFont typeface="Wingdings" pitchFamily="2" charset="2"/>
              <a:buChar char="ü"/>
            </a:pPr>
            <a:r>
              <a:rPr lang="es-ES" sz="2200" dirty="0" smtClean="0">
                <a:latin typeface="Times New Roman" pitchFamily="18" charset="0"/>
                <a:cs typeface="Times New Roman" pitchFamily="18" charset="0"/>
              </a:rPr>
              <a:t>La creciente importancia  de preservar la calidad de las aguas  se manifiesta  en el creciente uso y valoración de las aguas embotelladas ( RD$20/l) y (RD$0.0006/l) en agua de la red.</a:t>
            </a:r>
          </a:p>
          <a:p>
            <a:pPr algn="just"/>
            <a:endParaRPr lang="es-E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214586"/>
            <a:ext cx="10059988" cy="13681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3005" y="142578"/>
            <a:ext cx="9053989" cy="1528497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Bahía de Boca Chica y la Barrera de Arrecifes de Corales y la Isla La Matica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8 Imagen" descr="C:\Users\EL VERA\Desktop\Ponencia San Pedro de Macoris\FINALIZADA\npppp.png"/>
          <p:cNvPicPr/>
          <p:nvPr/>
        </p:nvPicPr>
        <p:blipFill>
          <a:blip r:embed="rId2" cstate="print"/>
          <a:srcRect t="9450" b="11801"/>
          <a:stretch>
            <a:fillRect/>
          </a:stretch>
        </p:blipFill>
        <p:spPr bwMode="auto">
          <a:xfrm>
            <a:off x="1451363" y="1639542"/>
            <a:ext cx="7157264" cy="5621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1406882"/>
            <a:ext cx="10059988" cy="97950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03" tIns="50901" rIns="101803" bIns="50901" rtlCol="0" anchor="ctr"/>
          <a:lstStyle/>
          <a:p>
            <a:pPr algn="ctr"/>
            <a:endParaRPr lang="es-DO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3005" y="1172353"/>
            <a:ext cx="9053989" cy="1295665"/>
          </a:xfrm>
        </p:spPr>
        <p:txBody>
          <a:bodyPr>
            <a:normAutofit/>
          </a:bodyPr>
          <a:lstStyle/>
          <a:p>
            <a:r>
              <a:rPr lang="es-ES" sz="5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 agua y la vida</a:t>
            </a:r>
            <a:endParaRPr lang="es-ES" sz="5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86526" y="2563175"/>
            <a:ext cx="9289033" cy="3554730"/>
          </a:xfrm>
          <a:prstGeom prst="rect">
            <a:avLst/>
          </a:prstGeom>
          <a:noFill/>
        </p:spPr>
        <p:txBody>
          <a:bodyPr wrap="square" lIns="91352" tIns="45676" rIns="91352" bIns="45676" rtlCol="0">
            <a:spAutoFit/>
          </a:bodyPr>
          <a:lstStyle/>
          <a:p>
            <a:pPr marL="0" lvl="1" algn="just"/>
            <a:r>
              <a:rPr lang="es-MX" sz="2500" dirty="0" smtClean="0">
                <a:latin typeface="Times New Roman" pitchFamily="18" charset="0"/>
                <a:cs typeface="Times New Roman" pitchFamily="18" charset="0"/>
              </a:rPr>
              <a:t>En la vida orgánica se necesitan de tres elementos únicos e insustituibles:</a:t>
            </a:r>
          </a:p>
          <a:p>
            <a:pPr marL="0" lvl="1" algn="just"/>
            <a:endParaRPr lang="es-MX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 algn="just">
              <a:lnSpc>
                <a:spcPct val="200000"/>
              </a:lnSpc>
              <a:buFont typeface="Wingdings" pitchFamily="2" charset="2"/>
              <a:buChar char="ü"/>
            </a:pPr>
            <a:r>
              <a:rPr lang="es-MX" sz="2500" dirty="0" smtClean="0">
                <a:latin typeface="Times New Roman" pitchFamily="18" charset="0"/>
                <a:cs typeface="Times New Roman" pitchFamily="18" charset="0"/>
              </a:rPr>
              <a:t>Agua en estado líquido.</a:t>
            </a:r>
          </a:p>
          <a:p>
            <a:pPr marL="0" lvl="1" algn="just">
              <a:lnSpc>
                <a:spcPct val="200000"/>
              </a:lnSpc>
              <a:buFont typeface="Wingdings" pitchFamily="2" charset="2"/>
              <a:buChar char="ü"/>
            </a:pPr>
            <a:r>
              <a:rPr lang="es-MX" sz="2500" dirty="0" smtClean="0">
                <a:latin typeface="Times New Roman" pitchFamily="18" charset="0"/>
                <a:cs typeface="Times New Roman" pitchFamily="18" charset="0"/>
              </a:rPr>
              <a:t>Radiación solar. </a:t>
            </a:r>
          </a:p>
          <a:p>
            <a:pPr marL="0" lvl="1" algn="just">
              <a:lnSpc>
                <a:spcPct val="200000"/>
              </a:lnSpc>
              <a:buFont typeface="Wingdings" pitchFamily="2" charset="2"/>
              <a:buChar char="ü"/>
            </a:pPr>
            <a:r>
              <a:rPr lang="es-MX" sz="2500" dirty="0" smtClean="0">
                <a:latin typeface="Times New Roman" pitchFamily="18" charset="0"/>
                <a:cs typeface="Times New Roman" pitchFamily="18" charset="0"/>
              </a:rPr>
              <a:t>Mezcla de gases en la que predomine el oxigeno.</a:t>
            </a:r>
            <a:endParaRPr lang="es-ES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93601" y="971728"/>
            <a:ext cx="9053989" cy="890776"/>
          </a:xfrm>
        </p:spPr>
        <p:txBody>
          <a:bodyPr>
            <a:noAutofit/>
          </a:bodyPr>
          <a:lstStyle/>
          <a:p>
            <a:pPr marL="573192" indent="-573192" algn="just">
              <a:buNone/>
            </a:pPr>
            <a:r>
              <a:rPr lang="es-ES" sz="3200" b="1" dirty="0" smtClean="0">
                <a:latin typeface="Times New Roman" pitchFamily="18" charset="0"/>
                <a:cs typeface="Times New Roman" pitchFamily="18" charset="0"/>
              </a:rPr>
              <a:t>Avance </a:t>
            </a:r>
            <a:r>
              <a:rPr lang="es-ES" sz="3200" b="1" dirty="0" smtClean="0">
                <a:latin typeface="Times New Roman" pitchFamily="18" charset="0"/>
                <a:cs typeface="Times New Roman" pitchFamily="18" charset="0"/>
              </a:rPr>
              <a:t>de la cuña de agua salada.</a:t>
            </a:r>
            <a:endParaRPr lang="es-E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sz="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7" y="2267429"/>
            <a:ext cx="9567269" cy="4048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L VERA\Desktop\Ponencia San Pedro de Macoris\FINALIZADA\dsdsdsd.png"/>
          <p:cNvPicPr>
            <a:picLocks noChangeAspect="1" noChangeArrowheads="1"/>
          </p:cNvPicPr>
          <p:nvPr/>
        </p:nvPicPr>
        <p:blipFill>
          <a:blip r:embed="rId2" cstate="print"/>
          <a:srcRect l="1432" t="19073" r="1922" b="21634"/>
          <a:stretch>
            <a:fillRect/>
          </a:stretch>
        </p:blipFill>
        <p:spPr bwMode="auto">
          <a:xfrm>
            <a:off x="529400" y="1743856"/>
            <a:ext cx="8809729" cy="4176465"/>
          </a:xfrm>
          <a:prstGeom prst="rect">
            <a:avLst/>
          </a:prstGeom>
          <a:noFill/>
        </p:spPr>
      </p:pic>
      <p:sp>
        <p:nvSpPr>
          <p:cNvPr id="3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165603"/>
            <a:ext cx="10059988" cy="173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3005" y="260629"/>
            <a:ext cx="9053989" cy="1528497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Degradación de la Calidad de los Cuerpos de Aguas Dulces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277470" y="2037054"/>
          <a:ext cx="9433047" cy="532006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69287"/>
                <a:gridCol w="1311034"/>
                <a:gridCol w="1115621"/>
                <a:gridCol w="1118287"/>
                <a:gridCol w="1118287"/>
                <a:gridCol w="1643233"/>
                <a:gridCol w="1857298"/>
              </a:tblGrid>
              <a:tr h="1350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Región</a:t>
                      </a:r>
                      <a:endParaRPr lang="es-ES" sz="1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9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Población</a:t>
                      </a:r>
                      <a:endParaRPr lang="es-E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(Año 2020)</a:t>
                      </a:r>
                      <a:endParaRPr lang="es-ES" sz="1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Agua Potable</a:t>
                      </a:r>
                      <a:endParaRPr lang="es-E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(Mm</a:t>
                      </a:r>
                      <a:r>
                        <a:rPr lang="es-MX" sz="1900" b="1" baseline="30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/a)</a:t>
                      </a:r>
                      <a:endParaRPr lang="es-ES" sz="1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Agua Residual (Mm</a:t>
                      </a:r>
                      <a:r>
                        <a:rPr lang="es-MX" sz="1900" b="1" baseline="30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/a)</a:t>
                      </a:r>
                      <a:endParaRPr lang="es-ES" sz="1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Agua Residual (ton/a)</a:t>
                      </a:r>
                      <a:endParaRPr lang="es-ES" sz="1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Volumen</a:t>
                      </a:r>
                      <a:endParaRPr lang="es-E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Contaminado</a:t>
                      </a:r>
                      <a:endParaRPr lang="es-E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(Mm</a:t>
                      </a:r>
                      <a:r>
                        <a:rPr lang="es-MX" sz="1900" b="1" baseline="30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/a)</a:t>
                      </a:r>
                      <a:endParaRPr lang="es-ES" sz="1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Requerimiento para recuperación</a:t>
                      </a:r>
                      <a:endParaRPr lang="es-E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(Mm</a:t>
                      </a:r>
                      <a:r>
                        <a:rPr lang="es-MX" sz="1900" b="1" baseline="30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s-MX" sz="1900" b="1" dirty="0">
                          <a:latin typeface="Times New Roman" pitchFamily="18" charset="0"/>
                          <a:cs typeface="Times New Roman" pitchFamily="18" charset="0"/>
                        </a:rPr>
                        <a:t>/a)</a:t>
                      </a:r>
                      <a:endParaRPr lang="es-ES" sz="1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</a:tr>
              <a:tr h="511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Este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1,181,854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26085" algn="l"/>
                        </a:tabLs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166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116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58,000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928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marL="355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11,136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</a:tr>
              <a:tr h="596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Yuna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1,932,062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221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77,500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1,240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14,880</a:t>
                      </a:r>
                      <a:endParaRPr lang="es-ES" sz="12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</a:tr>
              <a:tr h="596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Ozama-Nizao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4,935,364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752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Times New Roman" pitchFamily="18" charset="0"/>
                          <a:cs typeface="Times New Roman" pitchFamily="18" charset="0"/>
                        </a:rPr>
                        <a:t>526</a:t>
                      </a:r>
                      <a:endParaRPr lang="es-E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263,000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4,208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Times New Roman" pitchFamily="18" charset="0"/>
                          <a:cs typeface="Times New Roman" pitchFamily="18" charset="0"/>
                        </a:rPr>
                        <a:t>50,496</a:t>
                      </a:r>
                      <a:endParaRPr lang="es-E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 dirty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es-E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</a:tr>
              <a:tr h="596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Yaque Sur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1,149,129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178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62,500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1,000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12,000</a:t>
                      </a:r>
                      <a:endParaRPr lang="es-ES" sz="12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</a:tr>
              <a:tr h="596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Atlántica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543,070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157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55,000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10,560</a:t>
                      </a:r>
                      <a:endParaRPr lang="es-ES" sz="12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</a:tr>
              <a:tr h="596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Yaque Norte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1,743,963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266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186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93,000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      1,488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17,856</a:t>
                      </a:r>
                      <a:endParaRPr lang="es-ES" sz="12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70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es-E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</a:tr>
              <a:tr h="477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latin typeface="Times New Roman" pitchFamily="18" charset="0"/>
                          <a:cs typeface="Times New Roman" pitchFamily="18" charset="0"/>
                        </a:rPr>
                        <a:t>Totales</a:t>
                      </a:r>
                      <a:endParaRPr lang="es-ES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latin typeface="Times New Roman" pitchFamily="18" charset="0"/>
                          <a:cs typeface="Times New Roman" pitchFamily="18" charset="0"/>
                        </a:rPr>
                        <a:t>11,493,129</a:t>
                      </a:r>
                      <a:endParaRPr lang="es-ES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latin typeface="Times New Roman" pitchFamily="18" charset="0"/>
                          <a:cs typeface="Times New Roman" pitchFamily="18" charset="0"/>
                        </a:rPr>
                        <a:t>1,730</a:t>
                      </a:r>
                      <a:endParaRPr lang="es-ES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latin typeface="Times New Roman" pitchFamily="18" charset="0"/>
                          <a:cs typeface="Times New Roman" pitchFamily="18" charset="0"/>
                        </a:rPr>
                        <a:t>1,215</a:t>
                      </a:r>
                      <a:endParaRPr lang="es-ES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latin typeface="Times New Roman" pitchFamily="18" charset="0"/>
                          <a:cs typeface="Times New Roman" pitchFamily="18" charset="0"/>
                        </a:rPr>
                        <a:t>609,000</a:t>
                      </a:r>
                      <a:endParaRPr lang="es-ES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latin typeface="Times New Roman" pitchFamily="18" charset="0"/>
                          <a:cs typeface="Times New Roman" pitchFamily="18" charset="0"/>
                        </a:rPr>
                        <a:t>9,744</a:t>
                      </a:r>
                      <a:endParaRPr lang="es-ES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latin typeface="Times New Roman" pitchFamily="18" charset="0"/>
                          <a:cs typeface="Times New Roman" pitchFamily="18" charset="0"/>
                        </a:rPr>
                        <a:t>116,928</a:t>
                      </a:r>
                      <a:endParaRPr lang="es-ES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432" marR="82432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918337"/>
            <a:ext cx="10059988" cy="13681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3005" y="846333"/>
            <a:ext cx="9053989" cy="1528497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Calidad del Agua en los Embalses</a:t>
            </a:r>
            <a:br>
              <a:rPr lang="es-E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(Estudio de </a:t>
            </a:r>
            <a:r>
              <a:rPr lang="es-E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Infraesco</a:t>
            </a:r>
            <a:r>
              <a:rPr lang="es-E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Agosto 2016)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391892" y="2878885"/>
          <a:ext cx="9278467" cy="38576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52700"/>
                <a:gridCol w="5113594"/>
                <a:gridCol w="2912173"/>
              </a:tblGrid>
              <a:tr h="996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Presas</a:t>
                      </a:r>
                      <a:endParaRPr lang="es-ES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latin typeface="Times New Roman" pitchFamily="18" charset="0"/>
                          <a:cs typeface="Times New Roman" pitchFamily="18" charset="0"/>
                        </a:rPr>
                        <a:t>Agua consumo humano.</a:t>
                      </a:r>
                      <a:endParaRPr lang="es-E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latin typeface="Times New Roman" pitchFamily="18" charset="0"/>
                          <a:cs typeface="Times New Roman" pitchFamily="18" charset="0"/>
                        </a:rPr>
                        <a:t>(Parámetros máximos exigidos </a:t>
                      </a:r>
                      <a:r>
                        <a:rPr lang="es-MX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que</a:t>
                      </a:r>
                      <a:r>
                        <a:rPr lang="es-MX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s-MX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no </a:t>
                      </a:r>
                      <a:r>
                        <a:rPr lang="es-MX" sz="1600" b="1" dirty="0">
                          <a:latin typeface="Times New Roman" pitchFamily="18" charset="0"/>
                          <a:cs typeface="Times New Roman" pitchFamily="18" charset="0"/>
                        </a:rPr>
                        <a:t>se cumplen )</a:t>
                      </a:r>
                      <a:endParaRPr lang="es-ES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latin typeface="Times New Roman" pitchFamily="18" charset="0"/>
                          <a:cs typeface="Times New Roman" pitchFamily="18" charset="0"/>
                        </a:rPr>
                        <a:t>Agua para riego</a:t>
                      </a:r>
                      <a:endParaRPr lang="es-E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228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latin typeface="Times New Roman" pitchFamily="18" charset="0"/>
                          <a:cs typeface="Times New Roman" pitchFamily="18" charset="0"/>
                        </a:rPr>
                        <a:t>Parámetros máximos exigidos que no se cumplen)</a:t>
                      </a:r>
                      <a:endParaRPr lang="es-ES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17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err="1">
                          <a:latin typeface="Times New Roman" pitchFamily="18" charset="0"/>
                          <a:cs typeface="Times New Roman" pitchFamily="18" charset="0"/>
                        </a:rPr>
                        <a:t>Monción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Fosforo, </a:t>
                      </a:r>
                      <a:r>
                        <a:rPr lang="es-MX" sz="1800" dirty="0" err="1">
                          <a:latin typeface="Times New Roman" pitchFamily="18" charset="0"/>
                          <a:cs typeface="Times New Roman" pitchFamily="18" charset="0"/>
                        </a:rPr>
                        <a:t>coliformes</a:t>
                      </a: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 fecales y totales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28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Cumple todos los parámetros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17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Tavera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Fosforo, nitritos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28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Cumple todos los parámetros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17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Fosforo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28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Cumple todos los parámetros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17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Rincón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Fosforo, nitritos, </a:t>
                      </a:r>
                      <a:r>
                        <a:rPr lang="es-MX" sz="1800" dirty="0" err="1">
                          <a:latin typeface="Times New Roman" pitchFamily="18" charset="0"/>
                          <a:cs typeface="Times New Roman" pitchFamily="18" charset="0"/>
                        </a:rPr>
                        <a:t>coliformes</a:t>
                      </a: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 fecales y totales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28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Cumple todos los parámetros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17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Hatillo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pH, fosforo, </a:t>
                      </a:r>
                      <a:r>
                        <a:rPr lang="es-MX" sz="1800" dirty="0" err="1">
                          <a:latin typeface="Times New Roman" pitchFamily="18" charset="0"/>
                          <a:cs typeface="Times New Roman" pitchFamily="18" charset="0"/>
                        </a:rPr>
                        <a:t>coliformes</a:t>
                      </a: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 fecales y totales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28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17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Jiguey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Fosforo, </a:t>
                      </a:r>
                      <a:r>
                        <a:rPr lang="es-MX" sz="1800" dirty="0" err="1">
                          <a:latin typeface="Times New Roman" pitchFamily="18" charset="0"/>
                          <a:cs typeface="Times New Roman" pitchFamily="18" charset="0"/>
                        </a:rPr>
                        <a:t>coliformes</a:t>
                      </a: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 fecales y totales, coloración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28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Cumple todos los parámetros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17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Valdesia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Fosforo,  coloración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28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Cumple todos los parámetros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357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Sabana Yegua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pH, nitritos, coliformes totales, coloración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28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Cumple todos los parámetros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430610"/>
            <a:ext cx="10059988" cy="13681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3005" y="1953418"/>
            <a:ext cx="9053989" cy="5457437"/>
          </a:xfrm>
        </p:spPr>
        <p:txBody>
          <a:bodyPr>
            <a:noAutofit/>
          </a:bodyPr>
          <a:lstStyle/>
          <a:p>
            <a:pPr marL="0" indent="0" algn="just">
              <a:buFont typeface="Wingdings" pitchFamily="2" charset="2"/>
              <a:buChar char="ü"/>
            </a:pPr>
            <a:r>
              <a:rPr lang="es-ES_tradnl" sz="2300" dirty="0" smtClean="0">
                <a:latin typeface="Times New Roman" pitchFamily="18" charset="0"/>
                <a:cs typeface="Times New Roman" pitchFamily="18" charset="0"/>
              </a:rPr>
              <a:t>En agricultura los caudales de riego están fuertemente subvencionados. Se paga el servicio de riego en proporción al área regada y no al volumen utilizado, desincentivando el ahorro.</a:t>
            </a:r>
          </a:p>
          <a:p>
            <a:pPr marL="0" indent="0" algn="just">
              <a:buFont typeface="Wingdings" pitchFamily="2" charset="2"/>
              <a:buChar char="ü"/>
            </a:pPr>
            <a:r>
              <a:rPr lang="es-ES_tradnl" sz="2300" dirty="0" smtClean="0">
                <a:latin typeface="Times New Roman" pitchFamily="18" charset="0"/>
                <a:cs typeface="Times New Roman" pitchFamily="18" charset="0"/>
              </a:rPr>
              <a:t>Las perdidas netas de agua en los sistemas de riego alcanzan cifras inaceptables del orden de 80%, equivalente a casi el doble de la capacidad de las presa construidas.</a:t>
            </a:r>
          </a:p>
          <a:p>
            <a:pPr marL="0" indent="0" algn="just">
              <a:buFont typeface="Wingdings" pitchFamily="2" charset="2"/>
              <a:buChar char="ü"/>
            </a:pPr>
            <a:r>
              <a:rPr lang="es-ES_tradnl" sz="2300" dirty="0" smtClean="0">
                <a:latin typeface="Times New Roman" pitchFamily="18" charset="0"/>
                <a:cs typeface="Times New Roman" pitchFamily="18" charset="0"/>
              </a:rPr>
              <a:t>En el ámbito urbano – industrial , las perdidas en las redes y en los hogares se estiman entre el 40% y el 50%</a:t>
            </a:r>
          </a:p>
          <a:p>
            <a:pPr marL="0" indent="0" algn="just">
              <a:buFont typeface="Wingdings" pitchFamily="2" charset="2"/>
              <a:buChar char="ü"/>
            </a:pPr>
            <a:r>
              <a:rPr lang="es-ES_tradnl" sz="2300" dirty="0" smtClean="0">
                <a:latin typeface="Times New Roman" pitchFamily="18" charset="0"/>
                <a:cs typeface="Times New Roman" pitchFamily="18" charset="0"/>
              </a:rPr>
              <a:t>El precio pagado por el agua en el D.N oscila alrededor de RD$ 6.00/ m3 lo que supone menos de la mitad de lo que permitiría  cubrir  los costos de un buen servicio urbano de abastecimiento y saneamiento.</a:t>
            </a:r>
          </a:p>
          <a:p>
            <a:pPr marL="0" indent="0" algn="just">
              <a:buFont typeface="Wingdings" pitchFamily="2" charset="2"/>
              <a:buChar char="ü"/>
            </a:pPr>
            <a:r>
              <a:rPr lang="es-ES_tradnl" sz="2300" dirty="0" smtClean="0">
                <a:latin typeface="Times New Roman" pitchFamily="18" charset="0"/>
                <a:cs typeface="Times New Roman" pitchFamily="18" charset="0"/>
              </a:rPr>
              <a:t>En sentido general, los niveles de perdidas en canales y redes se aproximan a los niveles óptimos de perdidas, que no es sino  el nivel  a partil del cual  no cuesta mas  evitarlas  que el valor  del agua perdida. </a:t>
            </a:r>
            <a:endParaRPr lang="es-ES_tradnl" sz="2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03005" y="439840"/>
            <a:ext cx="9053989" cy="1295665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Ineficiencia e irresponsabilidad</a:t>
            </a:r>
            <a:br>
              <a:rPr lang="es-ES_tradnl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_tradnl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 el uso del agua</a:t>
            </a:r>
            <a:endParaRPr lang="es-ES_tradnl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774321"/>
            <a:ext cx="10059988" cy="13681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3005" y="702317"/>
            <a:ext cx="9053989" cy="1528497"/>
          </a:xfrm>
        </p:spPr>
        <p:txBody>
          <a:bodyPr>
            <a:noAutofit/>
          </a:bodyPr>
          <a:lstStyle/>
          <a:p>
            <a:r>
              <a:rPr lang="es-E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Eficiencia de Riego en las Regiones Hidrográficas del País</a:t>
            </a:r>
            <a:endParaRPr lang="en-US" sz="3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289515" y="2446835"/>
          <a:ext cx="9456090" cy="404733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313457"/>
                <a:gridCol w="2007729"/>
                <a:gridCol w="2040353"/>
                <a:gridCol w="1212654"/>
                <a:gridCol w="1881897"/>
              </a:tblGrid>
              <a:tr h="1214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2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 b="1" dirty="0">
                          <a:latin typeface="Times New Roman" pitchFamily="18" charset="0"/>
                          <a:cs typeface="Times New Roman" pitchFamily="18" charset="0"/>
                        </a:rPr>
                        <a:t>Región</a:t>
                      </a:r>
                      <a:endParaRPr lang="es-ES" sz="23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 b="1" dirty="0">
                          <a:latin typeface="Times New Roman" pitchFamily="18" charset="0"/>
                          <a:cs typeface="Times New Roman" pitchFamily="18" charset="0"/>
                        </a:rPr>
                        <a:t>Perdida de Riego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 b="1" dirty="0"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lang="es-ES" sz="23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 b="1" dirty="0">
                          <a:latin typeface="Times New Roman" pitchFamily="18" charset="0"/>
                          <a:cs typeface="Times New Roman" pitchFamily="18" charset="0"/>
                        </a:rPr>
                        <a:t>Perdida No Provechosa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 b="1" dirty="0"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lang="es-ES" sz="23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 b="1" dirty="0">
                          <a:latin typeface="Times New Roman" pitchFamily="18" charset="0"/>
                          <a:cs typeface="Times New Roman" pitchFamily="18" charset="0"/>
                        </a:rPr>
                        <a:t>Rehúso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 b="1" dirty="0"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lang="es-ES" sz="23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 b="1" dirty="0">
                          <a:latin typeface="Times New Roman" pitchFamily="18" charset="0"/>
                          <a:cs typeface="Times New Roman" pitchFamily="18" charset="0"/>
                        </a:rPr>
                        <a:t>Pérdida Global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 b="1" dirty="0"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lang="es-ES" sz="23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</a:tr>
              <a:tr h="404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Yaque del Norte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</a:tr>
              <a:tr h="404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Yaque del Sur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</a:tr>
              <a:tr h="404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Yuna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</a:tr>
              <a:tr h="404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Ozama-Nizao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</a:tr>
              <a:tr h="404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Atlántica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</a:tr>
              <a:tr h="404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Este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es-ES" sz="23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</a:tr>
              <a:tr h="404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 b="1" dirty="0">
                          <a:latin typeface="Times New Roman" pitchFamily="18" charset="0"/>
                          <a:cs typeface="Times New Roman" pitchFamily="18" charset="0"/>
                        </a:rPr>
                        <a:t>Promedio</a:t>
                      </a:r>
                      <a:endParaRPr lang="es-ES" sz="23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 b="1" dirty="0"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es-ES" sz="23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 b="1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s-ES" sz="23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 b="1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es-ES" sz="23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300" b="1" dirty="0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es-ES" sz="23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0667" marR="100667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613557"/>
            <a:ext cx="10059988" cy="13681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3005" y="566279"/>
            <a:ext cx="9053989" cy="1295665"/>
          </a:xfrm>
        </p:spPr>
        <p:txBody>
          <a:bodyPr/>
          <a:lstStyle/>
          <a:p>
            <a:r>
              <a:rPr lang="es-ES_tradnl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Deforestación </a:t>
            </a:r>
            <a:endParaRPr lang="es-ES_tradnl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3005" y="2068892"/>
            <a:ext cx="9053989" cy="513047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ES_tradnl" dirty="0" smtClean="0">
                <a:latin typeface="Times New Roman" pitchFamily="18" charset="0"/>
                <a:cs typeface="Times New Roman" pitchFamily="18" charset="0"/>
              </a:rPr>
              <a:t>La deforestación de ser un asunto de mucha preocupación  para el país, ya que esta asociada  con múltiples tipos  de impactos  ambientales  devastadores, como son:</a:t>
            </a:r>
          </a:p>
          <a:p>
            <a:pPr>
              <a:buNone/>
            </a:pPr>
            <a:endParaRPr lang="es-ES_tradnl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dirty="0" smtClean="0">
                <a:latin typeface="Times New Roman" pitchFamily="18" charset="0"/>
                <a:cs typeface="Times New Roman" pitchFamily="18" charset="0"/>
              </a:rPr>
              <a:t> Degradación  de los suelos</a:t>
            </a:r>
          </a:p>
          <a:p>
            <a:pPr>
              <a:buFont typeface="Wingdings" pitchFamily="2" charset="2"/>
              <a:buChar char="§"/>
            </a:pPr>
            <a:r>
              <a:rPr lang="es-ES_tradnl" dirty="0" smtClean="0">
                <a:latin typeface="Times New Roman" pitchFamily="18" charset="0"/>
                <a:cs typeface="Times New Roman" pitchFamily="18" charset="0"/>
              </a:rPr>
              <a:t>Aumento de eventos hidrológicos extremos</a:t>
            </a:r>
          </a:p>
          <a:p>
            <a:pPr>
              <a:buFont typeface="Wingdings" pitchFamily="2" charset="2"/>
              <a:buChar char="§"/>
            </a:pPr>
            <a:r>
              <a:rPr lang="es-ES_tradnl" dirty="0" smtClean="0">
                <a:latin typeface="Times New Roman" pitchFamily="18" charset="0"/>
                <a:cs typeface="Times New Roman" pitchFamily="18" charset="0"/>
              </a:rPr>
              <a:t>Reducción de la recarga de los acuíferos</a:t>
            </a:r>
          </a:p>
          <a:p>
            <a:pPr>
              <a:buFont typeface="Wingdings" pitchFamily="2" charset="2"/>
              <a:buChar char="§"/>
            </a:pPr>
            <a:r>
              <a:rPr lang="es-ES_tradnl" dirty="0" smtClean="0">
                <a:latin typeface="Times New Roman" pitchFamily="18" charset="0"/>
                <a:cs typeface="Times New Roman" pitchFamily="18" charset="0"/>
              </a:rPr>
              <a:t>Sedimentación de ríos y embalses</a:t>
            </a:r>
          </a:p>
          <a:p>
            <a:pPr>
              <a:buFont typeface="Wingdings" pitchFamily="2" charset="2"/>
              <a:buChar char="§"/>
            </a:pPr>
            <a:r>
              <a:rPr lang="es-ES_tradnl" dirty="0" smtClean="0">
                <a:latin typeface="Times New Roman" pitchFamily="18" charset="0"/>
                <a:cs typeface="Times New Roman" pitchFamily="18" charset="0"/>
              </a:rPr>
              <a:t>Degradación de la calidad del agua</a:t>
            </a:r>
            <a:endParaRPr lang="es-ES_tradn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214586"/>
            <a:ext cx="10059988" cy="13681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3005" y="142578"/>
            <a:ext cx="9053989" cy="1528497"/>
          </a:xfrm>
        </p:spPr>
        <p:txBody>
          <a:bodyPr>
            <a:noAutofit/>
          </a:bodyPr>
          <a:lstStyle/>
          <a:p>
            <a:r>
              <a:rPr lang="es-E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Aportaciones de Sedimentos y Fechas Tentativas de Colmatación de los Embalses</a:t>
            </a:r>
            <a:endParaRPr lang="en-US" sz="3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364461" y="1942778"/>
          <a:ext cx="9361042" cy="499303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698410"/>
                <a:gridCol w="2747223"/>
                <a:gridCol w="1327547"/>
                <a:gridCol w="1657146"/>
                <a:gridCol w="1930716"/>
              </a:tblGrid>
              <a:tr h="618937"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endParaRPr lang="es-E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2000" b="1" dirty="0">
                          <a:latin typeface="Times New Roman" pitchFamily="18" charset="0"/>
                          <a:cs typeface="Times New Roman" pitchFamily="18" charset="0"/>
                        </a:rPr>
                        <a:t>Presa</a:t>
                      </a: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2000" b="1" dirty="0">
                          <a:latin typeface="Times New Roman" pitchFamily="18" charset="0"/>
                          <a:cs typeface="Times New Roman" pitchFamily="18" charset="0"/>
                        </a:rPr>
                        <a:t>Aportación Especifica de Sedimentos (m</a:t>
                      </a:r>
                      <a:r>
                        <a:rPr lang="es-MX" sz="2000" b="1" baseline="30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s-MX" sz="2000" b="1" dirty="0">
                          <a:latin typeface="Times New Roman" pitchFamily="18" charset="0"/>
                          <a:cs typeface="Times New Roman" pitchFamily="18" charset="0"/>
                        </a:rPr>
                        <a:t>/km</a:t>
                      </a:r>
                      <a:r>
                        <a:rPr lang="es-MX" sz="2000" b="1" baseline="30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s-MX" sz="2000" b="1" dirty="0">
                          <a:latin typeface="Times New Roman" pitchFamily="18" charset="0"/>
                          <a:cs typeface="Times New Roman" pitchFamily="18" charset="0"/>
                        </a:rPr>
                        <a:t>/año)</a:t>
                      </a: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endParaRPr lang="es-ES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2000" b="1" dirty="0">
                          <a:latin typeface="Times New Roman" pitchFamily="18" charset="0"/>
                          <a:cs typeface="Times New Roman" pitchFamily="18" charset="0"/>
                        </a:rPr>
                        <a:t>Tendencia</a:t>
                      </a: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</a:tr>
              <a:tr h="811477">
                <a:tc v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2000" b="1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20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20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s-ES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</a:tr>
              <a:tr h="64895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Tavera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2,990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2029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2031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</a:tr>
              <a:tr h="64895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Rincón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5,300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</a:tr>
              <a:tr h="64895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Hatillo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5,397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2039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</a:tr>
              <a:tr h="64895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Sabana Yegua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1,958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2083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</a:tr>
              <a:tr h="31787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Jiguey 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</a:tr>
              <a:tr h="64895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Valdesia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3,515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2048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>
                          <a:latin typeface="Times New Roman" pitchFamily="18" charset="0"/>
                          <a:cs typeface="Times New Roman" pitchFamily="18" charset="0"/>
                        </a:rPr>
                        <a:t>2067</a:t>
                      </a:r>
                      <a:endParaRPr lang="es-ES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10200" algn="l"/>
                        </a:tabLst>
                      </a:pPr>
                      <a:r>
                        <a:rPr lang="es-MX" sz="1800" dirty="0">
                          <a:latin typeface="Times New Roman" pitchFamily="18" charset="0"/>
                          <a:cs typeface="Times New Roman" pitchFamily="18" charset="0"/>
                        </a:rPr>
                        <a:t>2084</a:t>
                      </a:r>
                      <a:endParaRPr lang="es-ES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987" marR="49987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551605"/>
            <a:ext cx="10059988" cy="8640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19" tIns="50909" rIns="101819" bIns="50909" rtlCol="0" anchor="ctr"/>
          <a:lstStyle/>
          <a:p>
            <a:pPr algn="ctr"/>
            <a:endParaRPr lang="es-DO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3005" y="214587"/>
            <a:ext cx="9053989" cy="1528497"/>
          </a:xfrm>
        </p:spPr>
        <p:txBody>
          <a:bodyPr>
            <a:noAutofit/>
          </a:bodyPr>
          <a:lstStyle/>
          <a:p>
            <a:r>
              <a:rPr lang="es-ES" sz="5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 Síntesis</a:t>
            </a:r>
            <a:endParaRPr lang="en-US" sz="5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02208" y="1864956"/>
            <a:ext cx="9217024" cy="5170586"/>
          </a:xfrm>
          <a:prstGeom prst="rect">
            <a:avLst/>
          </a:prstGeom>
          <a:noFill/>
        </p:spPr>
        <p:txBody>
          <a:bodyPr wrap="square" lIns="91381" tIns="45690" rIns="91381" bIns="45690" rtlCol="0">
            <a:spAutoFit/>
          </a:bodyPr>
          <a:lstStyle/>
          <a:p>
            <a:pPr algn="just">
              <a:tabLst>
                <a:tab pos="6461743" algn="l"/>
              </a:tabLst>
            </a:pPr>
            <a:r>
              <a:rPr lang="es-ES" sz="2800" b="1" i="1" dirty="0" smtClean="0">
                <a:latin typeface="Times New Roman" pitchFamily="18" charset="0"/>
                <a:cs typeface="Times New Roman" pitchFamily="18" charset="0"/>
              </a:rPr>
              <a:t>El problema principal que se avizora es la mala calidad y la mala gestión del agua antes que su escasez.</a:t>
            </a:r>
            <a:endParaRPr lang="es-ES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6461743" algn="l"/>
              </a:tabLst>
            </a:pPr>
            <a:r>
              <a:rPr lang="es-ES" sz="28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s-ES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6461743" algn="l"/>
              </a:tabLst>
            </a:pPr>
            <a:r>
              <a:rPr lang="es-ES" sz="2800" b="1" i="1" dirty="0" smtClean="0">
                <a:latin typeface="Times New Roman" pitchFamily="18" charset="0"/>
                <a:cs typeface="Times New Roman" pitchFamily="18" charset="0"/>
              </a:rPr>
              <a:t>Es decir, que los problemas relacionados con nuestros recursos hídricos dependen más de su manejo y control que de su disponibilidad natural</a:t>
            </a:r>
            <a:r>
              <a:rPr lang="es-ES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s-ES" sz="2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es-ES" sz="2800" b="1" dirty="0" smtClean="0">
                <a:latin typeface="Times New Roman" pitchFamily="18" charset="0"/>
                <a:cs typeface="Times New Roman" pitchFamily="18" charset="0"/>
              </a:rPr>
              <a:t>Se concluye</a:t>
            </a:r>
            <a:r>
              <a:rPr lang="es-ES" sz="2800" dirty="0" smtClean="0">
                <a:latin typeface="Times New Roman" pitchFamily="18" charset="0"/>
                <a:cs typeface="Times New Roman" pitchFamily="18" charset="0"/>
              </a:rPr>
              <a:t>, que el uso sostenible e inteligente de nuestro patrimonio hídrico que resta nuestra capacidad cultural para aprovecharlo. Es decir, que el futuro del agua y del país está en nuestras mentes y nuestras manos.</a:t>
            </a:r>
          </a:p>
          <a:p>
            <a:pPr algn="just"/>
            <a:endParaRPr lang="es-DO" sz="2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eles lirico agua valiosa gobierno protegiendo desmotivaciones"/>
          <p:cNvPicPr>
            <a:picLocks noChangeAspect="1" noChangeArrowheads="1"/>
          </p:cNvPicPr>
          <p:nvPr/>
        </p:nvPicPr>
        <p:blipFill>
          <a:blip r:embed="rId2" cstate="print"/>
          <a:srcRect l="5815" t="4484" r="5792" b="13909"/>
          <a:stretch>
            <a:fillRect/>
          </a:stretch>
        </p:blipFill>
        <p:spPr bwMode="auto">
          <a:xfrm>
            <a:off x="3743438" y="0"/>
            <a:ext cx="6316554" cy="7773988"/>
          </a:xfrm>
          <a:prstGeom prst="rect">
            <a:avLst/>
          </a:prstGeom>
          <a:noFill/>
        </p:spPr>
      </p:pic>
      <p:pic>
        <p:nvPicPr>
          <p:cNvPr id="2050" name="Picture 2" descr="C:\Users\EL VERA\Desktop\Trabajos\Exposicion Barahona\Tex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21" y="6"/>
            <a:ext cx="3751931" cy="78339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/>
          <p:cNvPicPr>
            <a:picLocks noChangeAspect="1"/>
          </p:cNvPicPr>
          <p:nvPr/>
        </p:nvPicPr>
        <p:blipFill rotWithShape="1">
          <a:blip r:embed="rId2" cstate="print"/>
          <a:srcRect l="3166" t="4063" r="5926" b="7998"/>
          <a:stretch/>
        </p:blipFill>
        <p:spPr>
          <a:xfrm>
            <a:off x="271780" y="534257"/>
            <a:ext cx="9582750" cy="68091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L VERA\Desktop\Exposicion Libro Reynoso\Final.jpg"/>
          <p:cNvPicPr>
            <a:picLocks noChangeAspect="1" noChangeArrowheads="1"/>
          </p:cNvPicPr>
          <p:nvPr/>
        </p:nvPicPr>
        <p:blipFill>
          <a:blip r:embed="rId2" cstate="print"/>
          <a:srcRect b="3591"/>
          <a:stretch>
            <a:fillRect/>
          </a:stretch>
        </p:blipFill>
        <p:spPr bwMode="auto">
          <a:xfrm>
            <a:off x="-67840" y="0"/>
            <a:ext cx="10127829" cy="77739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L VERA\Desktop\Trabajos\Exposicion Barahona\Muchas Gracias.jpg"/>
          <p:cNvPicPr>
            <a:picLocks noChangeAspect="1" noChangeArrowheads="1"/>
          </p:cNvPicPr>
          <p:nvPr/>
        </p:nvPicPr>
        <p:blipFill>
          <a:blip r:embed="rId2" cstate="print"/>
          <a:srcRect t="2941"/>
          <a:stretch>
            <a:fillRect/>
          </a:stretch>
        </p:blipFill>
        <p:spPr bwMode="auto">
          <a:xfrm>
            <a:off x="0" y="0"/>
            <a:ext cx="10059988" cy="77739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1163018"/>
            <a:ext cx="10059988" cy="13538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03" tIns="50901" rIns="101803" bIns="50901" rtlCol="0" anchor="ctr"/>
          <a:lstStyle/>
          <a:p>
            <a:pPr algn="ctr"/>
            <a:endParaRPr lang="es-DO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494" y="1197406"/>
            <a:ext cx="9053989" cy="1295665"/>
          </a:xfrm>
        </p:spPr>
        <p:txBody>
          <a:bodyPr>
            <a:normAutofit/>
          </a:bodyPr>
          <a:lstStyle/>
          <a:p>
            <a:r>
              <a:rPr lang="es-DO" sz="5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Contexto general </a:t>
            </a:r>
            <a:endParaRPr lang="es-ES" sz="5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29400" y="2900710"/>
            <a:ext cx="9072626" cy="3200816"/>
          </a:xfrm>
          <a:prstGeom prst="rect">
            <a:avLst/>
          </a:prstGeom>
          <a:noFill/>
        </p:spPr>
        <p:txBody>
          <a:bodyPr wrap="square" lIns="91381" tIns="45690" rIns="91381" bIns="45690" rtlCol="0">
            <a:spAutoFit/>
          </a:bodyPr>
          <a:lstStyle/>
          <a:p>
            <a:pPr marL="456906" indent="-456906" algn="just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El </a:t>
            </a:r>
            <a:r>
              <a:rPr lang="es-ES_tradnl" sz="2500" b="1" dirty="0" smtClean="0">
                <a:latin typeface="Times New Roman" pitchFamily="18" charset="0"/>
                <a:cs typeface="Times New Roman" pitchFamily="18" charset="0"/>
              </a:rPr>
              <a:t>agua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recurso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critico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6906" indent="-456906" algn="just"/>
            <a:endParaRPr lang="en-US" sz="25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6906" indent="-456906" algn="just">
              <a:buFont typeface="Wingdings" pitchFamily="2" charset="2"/>
              <a:buChar char="ü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Conferencia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Naciones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Unidas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Johanesburgo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2002): El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agua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recurso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de primer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orden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el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desarrollo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sostenible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6906" indent="-456906" algn="just"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Carta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del Agua de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Europa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(1968):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Establce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los 12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principios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rectores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del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agua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6906" indent="-456906" algn="just"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Las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Naciones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Unidas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(22/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marzo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/1993) : DIA MUNDIAL DEL AGUA,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significar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importancia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revestia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el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tema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permanete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actualización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29400" y="1719405"/>
            <a:ext cx="9072626" cy="5124419"/>
          </a:xfrm>
          <a:prstGeom prst="rect">
            <a:avLst/>
          </a:prstGeom>
          <a:noFill/>
        </p:spPr>
        <p:txBody>
          <a:bodyPr wrap="square" lIns="91381" tIns="45690" rIns="91381" bIns="456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República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Dominicana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presenta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varios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elementos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preocupación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relacionados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sus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recursos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hidricos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Degradación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de la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calidad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Ineficiente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uso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del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recurso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Deforestacion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de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las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cuencas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hidrogrograficas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en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sus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partes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altas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y medias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Creciente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demanda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del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recurso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variabilidad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hidrológica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ubicación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geografica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sujeta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eventos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meteorologicos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extremos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Ademas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ausencias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vacios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deficiencias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en los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sistemas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informacion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Desconocimientos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gestión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0" y="386533"/>
            <a:ext cx="10059988" cy="13538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03" tIns="50901" rIns="101803" bIns="50901" rtlCol="0" anchor="ctr"/>
          <a:lstStyle/>
          <a:p>
            <a:pPr algn="ctr"/>
            <a:endParaRPr lang="es-DO" dirty="0"/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493494" y="420922"/>
            <a:ext cx="9053989" cy="1295665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Desarrollo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los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Recursos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Hídricos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en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República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Dominicana</a:t>
            </a:r>
            <a:endParaRPr lang="en-US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65498" y="1073804"/>
            <a:ext cx="9001000" cy="512443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DO" sz="2200" dirty="0" smtClean="0">
                <a:latin typeface="Times New Roman" pitchFamily="18" charset="0"/>
                <a:cs typeface="Times New Roman" pitchFamily="18" charset="0"/>
              </a:rPr>
              <a:t>Institucionalidad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confusa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dispersa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incompleta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Modelo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aprovechamiento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de los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recursos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hídricos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&lt;&lt;de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Oferta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&gt;&gt;: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caracterizado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subvención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masiva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indiscriminada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las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aguas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superficiales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Induce de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hecho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y de forma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generalizada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bajisimo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nivel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eficiencia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en el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uso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del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recurso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Margina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cualquier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estrategia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gestión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 de la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demanda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El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concepto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mismo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demanda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se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degrada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en la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medidada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el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requerimiento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de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caudales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no se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contrasta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con la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disposición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pago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de los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usuarios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461745"/>
            <a:ext cx="10059988" cy="13538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03" tIns="50901" rIns="101803" bIns="50901" rtlCol="0" anchor="ctr"/>
          <a:lstStyle/>
          <a:p>
            <a:pPr algn="ctr"/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3005" y="2114110"/>
            <a:ext cx="9053989" cy="5130473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 el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marco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más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general, la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situación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preocupante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del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consumo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del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agua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provocada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dos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tendencias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encontradas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56906" indent="-456906" algn="just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456906" indent="-456906" algn="just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a.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Crecimiento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acelerado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de la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demanda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acelerada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crecimiento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concentración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de la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población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6906" indent="-456906" algn="just"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456906" indent="-456906" algn="just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b.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Limitaciones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en la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oferta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desde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punto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de vista de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cantidad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y la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calidad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6906" indent="-456906" algn="just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Mientras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cantidad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disponible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esta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sujeta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caracteristicas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propias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del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ciclo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hidrológico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y del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ecosistema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la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calidad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deteriora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causa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contaminacion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malas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practicas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resultado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manifiesta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en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crecientes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brechas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entre la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necesidades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satisfacer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y los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recursos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hídricos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aptos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atenderlas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s-D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503005" y="386533"/>
            <a:ext cx="9053989" cy="1295665"/>
          </a:xfrm>
        </p:spPr>
        <p:txBody>
          <a:bodyPr/>
          <a:lstStyle/>
          <a:p>
            <a:r>
              <a:rPr lang="es-ES_tradnl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Consumo de agua</a:t>
            </a:r>
            <a:endParaRPr lang="es-ES_tradnl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2934198"/>
            <a:ext cx="10059988" cy="14978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03" tIns="50901" rIns="101803" bIns="50901" rtlCol="0" anchor="ctr"/>
          <a:lstStyle/>
          <a:p>
            <a:pPr algn="ctr"/>
            <a:endParaRPr lang="es-DO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494" y="2999578"/>
            <a:ext cx="9053989" cy="1295665"/>
          </a:xfrm>
        </p:spPr>
        <p:txBody>
          <a:bodyPr>
            <a:normAutofit fontScale="90000"/>
          </a:bodyPr>
          <a:lstStyle/>
          <a:p>
            <a:r>
              <a:rPr lang="es-DO" sz="5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Marco Físico para la Disponibilidad de los Recursos Hídricos Nacionales</a:t>
            </a:r>
            <a:endParaRPr lang="es-ES" sz="5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4 Marcador de pie de página"/>
          <p:cNvSpPr txBox="1">
            <a:spLocks/>
          </p:cNvSpPr>
          <p:nvPr/>
        </p:nvSpPr>
        <p:spPr>
          <a:xfrm>
            <a:off x="6827747" y="7322373"/>
            <a:ext cx="3185663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Ing. Gilberto Reynoso Sánchez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 Marcador de pie de página"/>
          <p:cNvSpPr txBox="1">
            <a:spLocks/>
          </p:cNvSpPr>
          <p:nvPr/>
        </p:nvSpPr>
        <p:spPr>
          <a:xfrm>
            <a:off x="432054" y="7328527"/>
            <a:ext cx="3733850" cy="413893"/>
          </a:xfrm>
          <a:prstGeom prst="rect">
            <a:avLst/>
          </a:prstGeom>
        </p:spPr>
        <p:txBody>
          <a:bodyPr vert="horz" lIns="101803" tIns="50901" rIns="101803" bIns="50901" rtlCol="0" anchor="ctr"/>
          <a:lstStyle/>
          <a:p>
            <a:pPr algn="ctr">
              <a:defRPr/>
            </a:pPr>
            <a:r>
              <a:rPr lang="es-ES" sz="13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Diagnóstico del Agua en República Dominicana</a:t>
            </a:r>
            <a:endParaRPr lang="es-ES" sz="13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4648</TotalTime>
  <Words>2127</Words>
  <Application>Microsoft Office PowerPoint</Application>
  <PresentationFormat>Personalizado</PresentationFormat>
  <Paragraphs>553</Paragraphs>
  <Slides>41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Tema de Office</vt:lpstr>
      <vt:lpstr>Diapositiva 1</vt:lpstr>
      <vt:lpstr>El agua y la vida</vt:lpstr>
      <vt:lpstr>El agua y la vida</vt:lpstr>
      <vt:lpstr>Diapositiva 4</vt:lpstr>
      <vt:lpstr>Contexto general </vt:lpstr>
      <vt:lpstr>Desarrollo de los Recursos Hídricos en República Dominicana</vt:lpstr>
      <vt:lpstr>Diapositiva 7</vt:lpstr>
      <vt:lpstr>Consumo de agua</vt:lpstr>
      <vt:lpstr>Marco Físico para la Disponibilidad de los Recursos Hídricos Nacionales</vt:lpstr>
      <vt:lpstr>Ubicación Geográfica</vt:lpstr>
      <vt:lpstr>Ubicación Geográfica</vt:lpstr>
      <vt:lpstr>La Orografía</vt:lpstr>
      <vt:lpstr>El flujo permanente de circulación de los vientos Alisios</vt:lpstr>
      <vt:lpstr>Los fenómenos meteorológicos de desplazamiento</vt:lpstr>
      <vt:lpstr>Balance Hídrico Climático promedio anual en el Mundo y República Dominicana</vt:lpstr>
      <vt:lpstr>Balance Climático (P-ETP)</vt:lpstr>
      <vt:lpstr>Disponibilidad y almacenamiento de agua por Región Hidrográfica</vt:lpstr>
      <vt:lpstr>Proyección de la Demanda de Agua por Sector (Plan Hidrológico Nacional, 2012)</vt:lpstr>
      <vt:lpstr>Diapositiva 19</vt:lpstr>
      <vt:lpstr>Tensión Hídrica</vt:lpstr>
      <vt:lpstr>Diapositiva 21</vt:lpstr>
      <vt:lpstr>Presión Hídrica o Índice de Escasez</vt:lpstr>
      <vt:lpstr>Presión Hídrica o Índice de Escasez</vt:lpstr>
      <vt:lpstr>Presión Hídrica o Índice de Escasez</vt:lpstr>
      <vt:lpstr>Presión Hídrica o Índice de Escasez</vt:lpstr>
      <vt:lpstr>Diapositiva 26</vt:lpstr>
      <vt:lpstr>Diapositiva 27</vt:lpstr>
      <vt:lpstr>Principales elementos de insostenibilidad de los recursos hídricos nacionales</vt:lpstr>
      <vt:lpstr>Bahía de Boca Chica y la Barrera de Arrecifes de Corales y la Isla La Matica</vt:lpstr>
      <vt:lpstr>Diapositiva 30</vt:lpstr>
      <vt:lpstr>Diapositiva 31</vt:lpstr>
      <vt:lpstr>Degradación de la Calidad de los Cuerpos de Aguas Dulces</vt:lpstr>
      <vt:lpstr>Calidad del Agua en los Embalses (Estudio de Infraesco, Agosto 2016)</vt:lpstr>
      <vt:lpstr>2. Ineficiencia e irresponsabilidad en el uso del agua</vt:lpstr>
      <vt:lpstr>Eficiencia de Riego en las Regiones Hidrográficas del País</vt:lpstr>
      <vt:lpstr>3. Deforestación </vt:lpstr>
      <vt:lpstr>Aportaciones de Sedimentos y Fechas Tentativas de Colmatación de los Embalses</vt:lpstr>
      <vt:lpstr>En Síntesis</vt:lpstr>
      <vt:lpstr>Diapositiva 39</vt:lpstr>
      <vt:lpstr>Diapositiva 40</vt:lpstr>
      <vt:lpstr>Diapositiva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EL VERA</dc:creator>
  <cp:lastModifiedBy>g.reynoso</cp:lastModifiedBy>
  <cp:revision>584</cp:revision>
  <dcterms:created xsi:type="dcterms:W3CDTF">2017-02-06T13:36:47Z</dcterms:created>
  <dcterms:modified xsi:type="dcterms:W3CDTF">2017-06-23T13:25:07Z</dcterms:modified>
</cp:coreProperties>
</file>