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6" r:id="rId5"/>
    <p:sldId id="549" r:id="rId6"/>
    <p:sldId id="530" r:id="rId7"/>
    <p:sldId id="531" r:id="rId8"/>
    <p:sldId id="532" r:id="rId9"/>
    <p:sldId id="533" r:id="rId10"/>
    <p:sldId id="534" r:id="rId11"/>
    <p:sldId id="535" r:id="rId12"/>
    <p:sldId id="536" r:id="rId13"/>
    <p:sldId id="511" r:id="rId14"/>
    <p:sldId id="512" r:id="rId15"/>
    <p:sldId id="513" r:id="rId16"/>
    <p:sldId id="516" r:id="rId17"/>
    <p:sldId id="517" r:id="rId18"/>
    <p:sldId id="485" r:id="rId19"/>
    <p:sldId id="488" r:id="rId20"/>
    <p:sldId id="523" r:id="rId21"/>
    <p:sldId id="547" r:id="rId22"/>
    <p:sldId id="548" r:id="rId23"/>
    <p:sldId id="489" r:id="rId24"/>
    <p:sldId id="490" r:id="rId25"/>
    <p:sldId id="491" r:id="rId26"/>
    <p:sldId id="492" r:id="rId27"/>
    <p:sldId id="503" r:id="rId28"/>
    <p:sldId id="493" r:id="rId29"/>
    <p:sldId id="494" r:id="rId30"/>
    <p:sldId id="537" r:id="rId31"/>
    <p:sldId id="546" r:id="rId32"/>
    <p:sldId id="538" r:id="rId33"/>
    <p:sldId id="539" r:id="rId34"/>
    <p:sldId id="540" r:id="rId35"/>
    <p:sldId id="541" r:id="rId36"/>
    <p:sldId id="542" r:id="rId37"/>
    <p:sldId id="550" r:id="rId38"/>
    <p:sldId id="353" r:id="rId39"/>
  </p:sldIdLst>
  <p:sldSz cx="9144000" cy="6858000" type="screen4x3"/>
  <p:notesSz cx="7010400" cy="92964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3073" autoAdjust="0"/>
  </p:normalViewPr>
  <p:slideViewPr>
    <p:cSldViewPr>
      <p:cViewPr varScale="1">
        <p:scale>
          <a:sx n="74" d="100"/>
          <a:sy n="74" d="100"/>
        </p:scale>
        <p:origin x="1230"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vicioso\Desktop\Gr&#225;fico%20de%20Potencia%20y%20Generaci&#243;n%20-%2022.10.214.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2400"/>
            </a:pPr>
            <a:r>
              <a:rPr lang="es-DO" sz="2400" dirty="0"/>
              <a:t>Necesidad Capacidad de Generación a </a:t>
            </a:r>
            <a:r>
              <a:rPr lang="es-DO" sz="2400" dirty="0" smtClean="0"/>
              <a:t>Instalar</a:t>
            </a:r>
            <a:endParaRPr lang="es-DO" sz="2400" dirty="0"/>
          </a:p>
          <a:p>
            <a:pPr>
              <a:defRPr sz="2400"/>
            </a:pPr>
            <a:r>
              <a:rPr lang="es-DO" sz="2400" b="0" dirty="0" smtClean="0"/>
              <a:t>MW</a:t>
            </a:r>
          </a:p>
        </c:rich>
      </c:tx>
      <c:layout/>
      <c:overlay val="1"/>
    </c:title>
    <c:autoTitleDeleted val="0"/>
    <c:plotArea>
      <c:layout>
        <c:manualLayout>
          <c:layoutTarget val="inner"/>
          <c:xMode val="edge"/>
          <c:yMode val="edge"/>
          <c:x val="3.2444896115627828E-2"/>
          <c:y val="0.1950514377579487"/>
          <c:w val="0.92761686991869918"/>
          <c:h val="0.63652070535323313"/>
        </c:manualLayout>
      </c:layout>
      <c:barChart>
        <c:barDir val="col"/>
        <c:grouping val="clustered"/>
        <c:varyColors val="0"/>
        <c:ser>
          <c:idx val="0"/>
          <c:order val="0"/>
          <c:tx>
            <c:strRef>
              <c:f>'Gráficas (2)'!$A$491</c:f>
              <c:strCache>
                <c:ptCount val="1"/>
                <c:pt idx="0">
                  <c:v>Capacidad Requerida (Acumulada) - MW</c:v>
                </c:pt>
              </c:strCache>
            </c:strRef>
          </c:tx>
          <c:spPr>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sz="22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'Gráficas (2)'!$B$490:$H$490</c:f>
              <c:numCache>
                <c:formatCode>General</c:formatCode>
                <c:ptCount val="7"/>
                <c:pt idx="0">
                  <c:v>2010</c:v>
                </c:pt>
                <c:pt idx="1">
                  <c:v>2011</c:v>
                </c:pt>
                <c:pt idx="2">
                  <c:v>2012</c:v>
                </c:pt>
                <c:pt idx="3">
                  <c:v>2013</c:v>
                </c:pt>
                <c:pt idx="4">
                  <c:v>2014</c:v>
                </c:pt>
                <c:pt idx="5">
                  <c:v>2015</c:v>
                </c:pt>
                <c:pt idx="6">
                  <c:v>2016</c:v>
                </c:pt>
              </c:numCache>
            </c:numRef>
          </c:cat>
          <c:val>
            <c:numRef>
              <c:f>'Gráficas (2)'!$B$491:$H$491</c:f>
              <c:numCache>
                <c:formatCode>_(* #,##0_);_(* \(#,##0\);_(* "-"??_);_(@_)</c:formatCode>
                <c:ptCount val="7"/>
                <c:pt idx="0">
                  <c:v>494</c:v>
                </c:pt>
                <c:pt idx="1">
                  <c:v>635</c:v>
                </c:pt>
                <c:pt idx="2">
                  <c:v>783</c:v>
                </c:pt>
                <c:pt idx="3">
                  <c:v>938</c:v>
                </c:pt>
                <c:pt idx="4">
                  <c:v>1101</c:v>
                </c:pt>
                <c:pt idx="5">
                  <c:v>1272</c:v>
                </c:pt>
                <c:pt idx="6">
                  <c:v>1451</c:v>
                </c:pt>
              </c:numCache>
            </c:numRef>
          </c:val>
        </c:ser>
        <c:dLbls>
          <c:dLblPos val="inEnd"/>
          <c:showLegendKey val="0"/>
          <c:showVal val="1"/>
          <c:showCatName val="0"/>
          <c:showSerName val="0"/>
          <c:showPercent val="0"/>
          <c:showBubbleSize val="0"/>
        </c:dLbls>
        <c:gapWidth val="24"/>
        <c:overlap val="79"/>
        <c:axId val="337447312"/>
        <c:axId val="337450576"/>
      </c:barChart>
      <c:catAx>
        <c:axId val="337447312"/>
        <c:scaling>
          <c:orientation val="minMax"/>
        </c:scaling>
        <c:delete val="0"/>
        <c:axPos val="b"/>
        <c:numFmt formatCode="General" sourceLinked="1"/>
        <c:majorTickMark val="out"/>
        <c:minorTickMark val="none"/>
        <c:tickLblPos val="nextTo"/>
        <c:txPr>
          <a:bodyPr/>
          <a:lstStyle/>
          <a:p>
            <a:pPr>
              <a:defRPr sz="1800" b="1"/>
            </a:pPr>
            <a:endParaRPr lang="en-US"/>
          </a:p>
        </c:txPr>
        <c:crossAx val="337450576"/>
        <c:crosses val="autoZero"/>
        <c:auto val="1"/>
        <c:lblAlgn val="ctr"/>
        <c:lblOffset val="100"/>
        <c:noMultiLvlLbl val="0"/>
      </c:catAx>
      <c:valAx>
        <c:axId val="337450576"/>
        <c:scaling>
          <c:orientation val="minMax"/>
        </c:scaling>
        <c:delete val="1"/>
        <c:axPos val="l"/>
        <c:majorGridlines>
          <c:spPr>
            <a:ln>
              <a:noFill/>
            </a:ln>
          </c:spPr>
        </c:majorGridlines>
        <c:numFmt formatCode="_(* #,##0_);_(* \(#,##0\);_(* &quot;-&quot;??_);_(@_)" sourceLinked="1"/>
        <c:majorTickMark val="out"/>
        <c:minorTickMark val="none"/>
        <c:tickLblPos val="nextTo"/>
        <c:crossAx val="33744731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700"/>
            </a:pPr>
            <a:r>
              <a:rPr lang="es-DO" sz="1700" dirty="0"/>
              <a:t>Año </a:t>
            </a:r>
            <a:r>
              <a:rPr lang="es-DO" sz="1700" dirty="0" smtClean="0"/>
              <a:t>2018</a:t>
            </a:r>
            <a:endParaRPr lang="es-DO" sz="1200" b="0" dirty="0"/>
          </a:p>
        </c:rich>
      </c:tx>
      <c:layout>
        <c:manualLayout>
          <c:xMode val="edge"/>
          <c:yMode val="edge"/>
          <c:x val="0.35723568290951946"/>
          <c:y val="4.4377079937555783E-2"/>
        </c:manualLayout>
      </c:layout>
      <c:overlay val="1"/>
    </c:title>
    <c:autoTitleDeleted val="0"/>
    <c:plotArea>
      <c:layout>
        <c:manualLayout>
          <c:layoutTarget val="inner"/>
          <c:xMode val="edge"/>
          <c:yMode val="edge"/>
          <c:x val="3.0555555555555555E-2"/>
          <c:y val="0.22995457769710609"/>
          <c:w val="0.92070938646481348"/>
          <c:h val="0.63801978822232364"/>
        </c:manualLayout>
      </c:layout>
      <c:barChart>
        <c:barDir val="col"/>
        <c:grouping val="stacked"/>
        <c:varyColors val="0"/>
        <c:ser>
          <c:idx val="1"/>
          <c:order val="0"/>
          <c:tx>
            <c:strRef>
              <c:f>'Pot Inst y Gen (2)'!$B$12</c:f>
              <c:strCache>
                <c:ptCount val="1"/>
                <c:pt idx="0">
                  <c:v>Hidráulica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nchorCtr="0"/>
              <a:lstStyle/>
              <a:p>
                <a:pPr algn="ctr">
                  <a:defRPr lang="es-DO"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 Inst y Gen (2)'!$C$2:$D$2</c:f>
              <c:strCache>
                <c:ptCount val="2"/>
                <c:pt idx="0">
                  <c:v>Pot Inst</c:v>
                </c:pt>
                <c:pt idx="1">
                  <c:v>Generación</c:v>
                </c:pt>
              </c:strCache>
            </c:strRef>
          </c:cat>
          <c:val>
            <c:numRef>
              <c:f>'Pot Inst y Gen (2)'!$C$12:$D$12</c:f>
              <c:numCache>
                <c:formatCode>0%</c:formatCode>
                <c:ptCount val="2"/>
                <c:pt idx="0">
                  <c:v>0.13098720312354098</c:v>
                </c:pt>
                <c:pt idx="1">
                  <c:v>9.0291211467650248E-2</c:v>
                </c:pt>
              </c:numCache>
            </c:numRef>
          </c:val>
        </c:ser>
        <c:ser>
          <c:idx val="2"/>
          <c:order val="1"/>
          <c:tx>
            <c:strRef>
              <c:f>'Pot Inst y Gen (2)'!$B$13</c:f>
              <c:strCache>
                <c:ptCount val="1"/>
                <c:pt idx="0">
                  <c:v>Gas Natural</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nchorCtr="0"/>
              <a:lstStyle/>
              <a:p>
                <a:pPr algn="ctr">
                  <a:defRPr lang="es-DO"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 Inst y Gen (2)'!$C$2:$D$2</c:f>
              <c:strCache>
                <c:ptCount val="2"/>
                <c:pt idx="0">
                  <c:v>Pot Inst</c:v>
                </c:pt>
                <c:pt idx="1">
                  <c:v>Generación</c:v>
                </c:pt>
              </c:strCache>
            </c:strRef>
          </c:cat>
          <c:val>
            <c:numRef>
              <c:f>'Pot Inst y Gen (2)'!$C$13:$D$13</c:f>
              <c:numCache>
                <c:formatCode>0%</c:formatCode>
                <c:ptCount val="2"/>
                <c:pt idx="0">
                  <c:v>0.29118159925125348</c:v>
                </c:pt>
                <c:pt idx="1">
                  <c:v>0.43750264575094239</c:v>
                </c:pt>
              </c:numCache>
            </c:numRef>
          </c:val>
        </c:ser>
        <c:ser>
          <c:idx val="3"/>
          <c:order val="2"/>
          <c:tx>
            <c:strRef>
              <c:f>'Pot Inst y Gen (2)'!$B$14</c:f>
              <c:strCache>
                <c:ptCount val="1"/>
                <c:pt idx="0">
                  <c:v>Carbón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nchorCtr="0"/>
              <a:lstStyle/>
              <a:p>
                <a:pPr algn="ctr">
                  <a:defRPr lang="es-DO"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 Inst y Gen (2)'!$C$2:$D$2</c:f>
              <c:strCache>
                <c:ptCount val="2"/>
                <c:pt idx="0">
                  <c:v>Pot Inst</c:v>
                </c:pt>
                <c:pt idx="1">
                  <c:v>Generación</c:v>
                </c:pt>
              </c:strCache>
            </c:strRef>
          </c:cat>
          <c:val>
            <c:numRef>
              <c:f>'Pot Inst y Gen (2)'!$C$14:$D$14</c:f>
              <c:numCache>
                <c:formatCode>0%</c:formatCode>
                <c:ptCount val="2"/>
                <c:pt idx="0">
                  <c:v>0.24465204352631795</c:v>
                </c:pt>
                <c:pt idx="1">
                  <c:v>0.36451785369774808</c:v>
                </c:pt>
              </c:numCache>
            </c:numRef>
          </c:val>
        </c:ser>
        <c:ser>
          <c:idx val="4"/>
          <c:order val="3"/>
          <c:tx>
            <c:strRef>
              <c:f>'Pot Inst y Gen (2)'!$B$15</c:f>
              <c:strCache>
                <c:ptCount val="1"/>
                <c:pt idx="0">
                  <c:v>Eólica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nchorCtr="0"/>
              <a:lstStyle/>
              <a:p>
                <a:pPr algn="ctr">
                  <a:defRPr lang="es-DO"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 Inst y Gen (2)'!$C$2:$D$2</c:f>
              <c:strCache>
                <c:ptCount val="2"/>
                <c:pt idx="0">
                  <c:v>Pot Inst</c:v>
                </c:pt>
                <c:pt idx="1">
                  <c:v>Generación</c:v>
                </c:pt>
              </c:strCache>
            </c:strRef>
          </c:cat>
          <c:val>
            <c:numRef>
              <c:f>'Pot Inst y Gen (2)'!$C$15:$D$15</c:f>
              <c:numCache>
                <c:formatCode>0%</c:formatCode>
                <c:ptCount val="2"/>
                <c:pt idx="0">
                  <c:v>6.1888847629657129E-2</c:v>
                </c:pt>
                <c:pt idx="1">
                  <c:v>3.6358232024215426E-2</c:v>
                </c:pt>
              </c:numCache>
            </c:numRef>
          </c:val>
        </c:ser>
        <c:ser>
          <c:idx val="5"/>
          <c:order val="4"/>
          <c:tx>
            <c:strRef>
              <c:f>'Pot Inst y Gen (2)'!$B$16</c:f>
              <c:strCache>
                <c:ptCount val="1"/>
                <c:pt idx="0">
                  <c:v>Fuel Oil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nchorCtr="0"/>
              <a:lstStyle/>
              <a:p>
                <a:pPr algn="ctr">
                  <a:defRPr lang="es-DO" sz="18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'Pot Inst y Gen (2)'!$C$2:$D$2</c:f>
              <c:strCache>
                <c:ptCount val="2"/>
                <c:pt idx="0">
                  <c:v>Pot Inst</c:v>
                </c:pt>
                <c:pt idx="1">
                  <c:v>Generación</c:v>
                </c:pt>
              </c:strCache>
            </c:strRef>
          </c:cat>
          <c:val>
            <c:numRef>
              <c:f>'Pot Inst y Gen (2)'!$C$16:$D$16</c:f>
              <c:numCache>
                <c:formatCode>0%</c:formatCode>
                <c:ptCount val="2"/>
                <c:pt idx="0">
                  <c:v>0.27129030646923036</c:v>
                </c:pt>
                <c:pt idx="1">
                  <c:v>7.1330057059443772E-2</c:v>
                </c:pt>
              </c:numCache>
            </c:numRef>
          </c:val>
        </c:ser>
        <c:dLbls>
          <c:dLblPos val="ctr"/>
          <c:showLegendKey val="0"/>
          <c:showVal val="1"/>
          <c:showCatName val="0"/>
          <c:showSerName val="0"/>
          <c:showPercent val="0"/>
          <c:showBubbleSize val="0"/>
        </c:dLbls>
        <c:gapWidth val="85"/>
        <c:overlap val="100"/>
        <c:axId val="122214912"/>
        <c:axId val="122217632"/>
      </c:barChart>
      <c:catAx>
        <c:axId val="122214912"/>
        <c:scaling>
          <c:orientation val="minMax"/>
        </c:scaling>
        <c:delete val="0"/>
        <c:axPos val="b"/>
        <c:numFmt formatCode="General" sourceLinked="1"/>
        <c:majorTickMark val="out"/>
        <c:minorTickMark val="none"/>
        <c:tickLblPos val="nextTo"/>
        <c:txPr>
          <a:bodyPr/>
          <a:lstStyle/>
          <a:p>
            <a:pPr algn="ctr">
              <a:defRPr lang="es-DO" sz="1600" b="1" i="0" u="none" strike="noStrike" kern="1200" baseline="0">
                <a:solidFill>
                  <a:schemeClr val="tx1"/>
                </a:solidFill>
                <a:latin typeface="+mn-lt"/>
                <a:ea typeface="+mn-ea"/>
                <a:cs typeface="+mn-cs"/>
              </a:defRPr>
            </a:pPr>
            <a:endParaRPr lang="en-US"/>
          </a:p>
        </c:txPr>
        <c:crossAx val="122217632"/>
        <c:crosses val="autoZero"/>
        <c:auto val="1"/>
        <c:lblAlgn val="ctr"/>
        <c:lblOffset val="100"/>
        <c:noMultiLvlLbl val="0"/>
      </c:catAx>
      <c:valAx>
        <c:axId val="122217632"/>
        <c:scaling>
          <c:orientation val="minMax"/>
          <c:max val="1"/>
        </c:scaling>
        <c:delete val="0"/>
        <c:axPos val="l"/>
        <c:majorGridlines>
          <c:spPr>
            <a:ln>
              <a:noFill/>
            </a:ln>
          </c:spPr>
        </c:majorGridlines>
        <c:numFmt formatCode="0%" sourceLinked="0"/>
        <c:majorTickMark val="out"/>
        <c:minorTickMark val="none"/>
        <c:tickLblPos val="nextTo"/>
        <c:spPr>
          <a:ln>
            <a:noFill/>
          </a:ln>
        </c:spPr>
        <c:txPr>
          <a:bodyPr/>
          <a:lstStyle/>
          <a:p>
            <a:pPr>
              <a:defRPr sz="100">
                <a:solidFill>
                  <a:schemeClr val="bg1"/>
                </a:solidFill>
              </a:defRPr>
            </a:pPr>
            <a:endParaRPr lang="en-US"/>
          </a:p>
        </c:txPr>
        <c:crossAx val="122214912"/>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sz="1700"/>
            </a:pPr>
            <a:r>
              <a:rPr lang="es-DO" sz="1700" dirty="0"/>
              <a:t>Año</a:t>
            </a:r>
            <a:r>
              <a:rPr lang="es-DO" sz="1700" baseline="0" dirty="0"/>
              <a:t> 20</a:t>
            </a:r>
            <a:r>
              <a:rPr lang="es-DO" sz="1700" dirty="0"/>
              <a:t>14</a:t>
            </a:r>
            <a:endParaRPr lang="es-DO" sz="1200" b="0" dirty="0"/>
          </a:p>
        </c:rich>
      </c:tx>
      <c:layout>
        <c:manualLayout>
          <c:xMode val="edge"/>
          <c:yMode val="edge"/>
          <c:x val="0.33266239877394183"/>
          <c:y val="2.4258967908080839E-2"/>
        </c:manualLayout>
      </c:layout>
      <c:overlay val="1"/>
    </c:title>
    <c:autoTitleDeleted val="0"/>
    <c:plotArea>
      <c:layout>
        <c:manualLayout>
          <c:layoutTarget val="inner"/>
          <c:xMode val="edge"/>
          <c:yMode val="edge"/>
          <c:x val="1.0999743331262624E-2"/>
          <c:y val="0.15471874060253105"/>
          <c:w val="0.81742724929230104"/>
          <c:h val="0.69297302320816756"/>
        </c:manualLayout>
      </c:layout>
      <c:barChart>
        <c:barDir val="col"/>
        <c:grouping val="stacked"/>
        <c:varyColors val="0"/>
        <c:ser>
          <c:idx val="1"/>
          <c:order val="0"/>
          <c:tx>
            <c:strRef>
              <c:f>'Dic13-Nov14'!$B$3</c:f>
              <c:strCache>
                <c:ptCount val="1"/>
                <c:pt idx="0">
                  <c:v>Hidráulica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lgn="ctr">
                  <a:defRPr lang="es-DO"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'Dic13-Nov14'!$C$2:$E$2</c:f>
              <c:strCache>
                <c:ptCount val="3"/>
                <c:pt idx="0">
                  <c:v>Pot Inst</c:v>
                </c:pt>
                <c:pt idx="1">
                  <c:v>Generación</c:v>
                </c:pt>
                <c:pt idx="2">
                  <c:v>Indexación</c:v>
                </c:pt>
              </c:strCache>
            </c:strRef>
          </c:cat>
          <c:val>
            <c:numRef>
              <c:f>'Dic13-Nov14'!$C$3:$E$3</c:f>
              <c:numCache>
                <c:formatCode>0.0%</c:formatCode>
                <c:ptCount val="3"/>
                <c:pt idx="0">
                  <c:v>0.1704759024737659</c:v>
                </c:pt>
                <c:pt idx="1">
                  <c:v>8.8529600557830976E-2</c:v>
                </c:pt>
                <c:pt idx="2">
                  <c:v>9.1419707044018708E-2</c:v>
                </c:pt>
              </c:numCache>
            </c:numRef>
          </c:val>
        </c:ser>
        <c:ser>
          <c:idx val="2"/>
          <c:order val="1"/>
          <c:tx>
            <c:strRef>
              <c:f>'Dic13-Nov14'!$B$4</c:f>
              <c:strCache>
                <c:ptCount val="1"/>
                <c:pt idx="0">
                  <c:v>Gas Natural</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lgn="ctr">
                  <a:defRPr lang="es-DO"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'Dic13-Nov14'!$C$2:$E$2</c:f>
              <c:strCache>
                <c:ptCount val="3"/>
                <c:pt idx="0">
                  <c:v>Pot Inst</c:v>
                </c:pt>
                <c:pt idx="1">
                  <c:v>Generación</c:v>
                </c:pt>
                <c:pt idx="2">
                  <c:v>Indexación</c:v>
                </c:pt>
              </c:strCache>
            </c:strRef>
          </c:cat>
          <c:val>
            <c:numRef>
              <c:f>'Dic13-Nov14'!$C$4:$E$4</c:f>
              <c:numCache>
                <c:formatCode>0.0%</c:formatCode>
                <c:ptCount val="3"/>
                <c:pt idx="0">
                  <c:v>0.18794176913967889</c:v>
                </c:pt>
                <c:pt idx="1">
                  <c:v>0.29061443472519044</c:v>
                </c:pt>
                <c:pt idx="2">
                  <c:v>0.18703243132171476</c:v>
                </c:pt>
              </c:numCache>
            </c:numRef>
          </c:val>
        </c:ser>
        <c:ser>
          <c:idx val="3"/>
          <c:order val="2"/>
          <c:tx>
            <c:strRef>
              <c:f>'Dic13-Nov14'!$B$5</c:f>
              <c:strCache>
                <c:ptCount val="1"/>
                <c:pt idx="0">
                  <c:v>Carbón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lgn="ctr">
                  <a:defRPr lang="es-DO"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'Dic13-Nov14'!$C$2:$E$2</c:f>
              <c:strCache>
                <c:ptCount val="3"/>
                <c:pt idx="0">
                  <c:v>Pot Inst</c:v>
                </c:pt>
                <c:pt idx="1">
                  <c:v>Generación</c:v>
                </c:pt>
                <c:pt idx="2">
                  <c:v>Indexación</c:v>
                </c:pt>
              </c:strCache>
            </c:strRef>
          </c:cat>
          <c:val>
            <c:numRef>
              <c:f>'Dic13-Nov14'!$C$5:$E$5</c:f>
              <c:numCache>
                <c:formatCode>0.0%</c:formatCode>
                <c:ptCount val="3"/>
                <c:pt idx="0">
                  <c:v>8.8637860233499982E-2</c:v>
                </c:pt>
                <c:pt idx="1">
                  <c:v>0.15138636713410472</c:v>
                </c:pt>
                <c:pt idx="2">
                  <c:v>0.1435341387186877</c:v>
                </c:pt>
              </c:numCache>
            </c:numRef>
          </c:val>
        </c:ser>
        <c:ser>
          <c:idx val="4"/>
          <c:order val="3"/>
          <c:tx>
            <c:strRef>
              <c:f>'Dic13-Nov14'!$B$6</c:f>
              <c:strCache>
                <c:ptCount val="1"/>
                <c:pt idx="0">
                  <c:v>Eólica</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7241927024242172E-3"/>
                  <c:y val="-2.347139565565323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spPr>
              <a:noFill/>
              <a:ln>
                <a:noFill/>
              </a:ln>
              <a:effectLst/>
            </c:spPr>
            <c:txPr>
              <a:bodyPr/>
              <a:lstStyle/>
              <a:p>
                <a:pPr algn="ctr">
                  <a:defRPr lang="es-DO" sz="18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'Dic13-Nov14'!$C$2:$E$2</c:f>
              <c:strCache>
                <c:ptCount val="3"/>
                <c:pt idx="0">
                  <c:v>Pot Inst</c:v>
                </c:pt>
                <c:pt idx="1">
                  <c:v>Generación</c:v>
                </c:pt>
                <c:pt idx="2">
                  <c:v>Indexación</c:v>
                </c:pt>
              </c:strCache>
            </c:strRef>
          </c:cat>
          <c:val>
            <c:numRef>
              <c:f>'Dic13-Nov14'!$C$6:$E$6</c:f>
              <c:numCache>
                <c:formatCode>0.0%</c:formatCode>
                <c:ptCount val="3"/>
                <c:pt idx="0">
                  <c:v>2.4022632145673243E-2</c:v>
                </c:pt>
                <c:pt idx="1">
                  <c:v>1.6519877616054585E-2</c:v>
                </c:pt>
                <c:pt idx="2">
                  <c:v>0</c:v>
                </c:pt>
              </c:numCache>
            </c:numRef>
          </c:val>
        </c:ser>
        <c:ser>
          <c:idx val="5"/>
          <c:order val="4"/>
          <c:tx>
            <c:strRef>
              <c:f>'Dic13-Nov14'!$B$7</c:f>
              <c:strCache>
                <c:ptCount val="1"/>
                <c:pt idx="0">
                  <c:v>Fuel Oil</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a:lstStyle/>
              <a:p>
                <a:pPr>
                  <a:defRPr sz="18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'Dic13-Nov14'!$C$2:$E$2</c:f>
              <c:strCache>
                <c:ptCount val="3"/>
                <c:pt idx="0">
                  <c:v>Pot Inst</c:v>
                </c:pt>
                <c:pt idx="1">
                  <c:v>Generación</c:v>
                </c:pt>
                <c:pt idx="2">
                  <c:v>Indexación</c:v>
                </c:pt>
              </c:strCache>
            </c:strRef>
          </c:cat>
          <c:val>
            <c:numRef>
              <c:f>'Dic13-Nov14'!$C$7:$E$7</c:f>
              <c:numCache>
                <c:formatCode>0.0%</c:formatCode>
                <c:ptCount val="3"/>
                <c:pt idx="0">
                  <c:v>0.52892183600738207</c:v>
                </c:pt>
                <c:pt idx="1">
                  <c:v>0.45294971996681932</c:v>
                </c:pt>
                <c:pt idx="2">
                  <c:v>0.57801372291557873</c:v>
                </c:pt>
              </c:numCache>
            </c:numRef>
          </c:val>
        </c:ser>
        <c:dLbls>
          <c:dLblPos val="ctr"/>
          <c:showLegendKey val="0"/>
          <c:showVal val="1"/>
          <c:showCatName val="0"/>
          <c:showSerName val="0"/>
          <c:showPercent val="0"/>
          <c:showBubbleSize val="0"/>
        </c:dLbls>
        <c:gapWidth val="85"/>
        <c:overlap val="100"/>
        <c:axId val="122000592"/>
        <c:axId val="122002224"/>
      </c:barChart>
      <c:catAx>
        <c:axId val="122000592"/>
        <c:scaling>
          <c:orientation val="minMax"/>
        </c:scaling>
        <c:delete val="0"/>
        <c:axPos val="b"/>
        <c:numFmt formatCode="General" sourceLinked="1"/>
        <c:majorTickMark val="out"/>
        <c:minorTickMark val="none"/>
        <c:tickLblPos val="nextTo"/>
        <c:txPr>
          <a:bodyPr/>
          <a:lstStyle/>
          <a:p>
            <a:pPr>
              <a:defRPr sz="1600" b="1"/>
            </a:pPr>
            <a:endParaRPr lang="en-US"/>
          </a:p>
        </c:txPr>
        <c:crossAx val="122002224"/>
        <c:crosses val="autoZero"/>
        <c:auto val="1"/>
        <c:lblAlgn val="ctr"/>
        <c:lblOffset val="100"/>
        <c:noMultiLvlLbl val="0"/>
      </c:catAx>
      <c:valAx>
        <c:axId val="122002224"/>
        <c:scaling>
          <c:orientation val="minMax"/>
          <c:max val="1"/>
        </c:scaling>
        <c:delete val="0"/>
        <c:axPos val="l"/>
        <c:majorGridlines>
          <c:spPr>
            <a:ln>
              <a:noFill/>
            </a:ln>
          </c:spPr>
        </c:majorGridlines>
        <c:numFmt formatCode="0%" sourceLinked="0"/>
        <c:majorTickMark val="out"/>
        <c:minorTickMark val="none"/>
        <c:tickLblPos val="nextTo"/>
        <c:spPr>
          <a:ln>
            <a:noFill/>
          </a:ln>
        </c:spPr>
        <c:txPr>
          <a:bodyPr/>
          <a:lstStyle/>
          <a:p>
            <a:pPr>
              <a:defRPr sz="100">
                <a:solidFill>
                  <a:schemeClr val="bg1"/>
                </a:solidFill>
              </a:defRPr>
            </a:pPr>
            <a:endParaRPr lang="en-US"/>
          </a:p>
        </c:txPr>
        <c:crossAx val="122000592"/>
        <c:crosses val="autoZero"/>
        <c:crossBetween val="between"/>
      </c:valAx>
    </c:plotArea>
    <c:legend>
      <c:legendPos val="r"/>
      <c:layout>
        <c:manualLayout>
          <c:xMode val="edge"/>
          <c:yMode val="edge"/>
          <c:x val="0.76869552764024718"/>
          <c:y val="0.26441807704056586"/>
          <c:w val="0.23130447235975285"/>
          <c:h val="0.39739660242967223"/>
        </c:manualLayout>
      </c:layout>
      <c:overlay val="0"/>
      <c:txPr>
        <a:bodyPr/>
        <a:lstStyle/>
        <a:p>
          <a:pPr algn="ctr">
            <a:defRPr lang="es-DO"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5361E-56D9-4A3C-BD8E-61B3507091ED}" type="doc">
      <dgm:prSet loTypeId="urn:microsoft.com/office/officeart/2005/8/layout/gear1" loCatId="process" qsTypeId="urn:microsoft.com/office/officeart/2005/8/quickstyle/simple5" qsCatId="simple" csTypeId="urn:microsoft.com/office/officeart/2005/8/colors/colorful1" csCatId="colorful" phldr="1"/>
      <dgm:spPr/>
    </dgm:pt>
    <dgm:pt modelId="{6AF249D6-117C-4C5E-A728-8DB55D562264}">
      <dgm:prSet phldrT="[Text]" custT="1"/>
      <dgm:spPr/>
      <dgm:t>
        <a:bodyPr/>
        <a:lstStyle/>
        <a:p>
          <a:r>
            <a:rPr lang="es-DO" sz="1600" b="1" dirty="0" smtClean="0"/>
            <a:t>Reducción de Pérdidas</a:t>
          </a:r>
        </a:p>
      </dgm:t>
    </dgm:pt>
    <dgm:pt modelId="{81984922-24AB-403D-B57E-FCCCA069AC5A}" type="parTrans" cxnId="{AB6F5CDF-822A-4B64-8FA6-50DA52BC739C}">
      <dgm:prSet/>
      <dgm:spPr/>
      <dgm:t>
        <a:bodyPr/>
        <a:lstStyle/>
        <a:p>
          <a:endParaRPr lang="es-DO" b="1"/>
        </a:p>
      </dgm:t>
    </dgm:pt>
    <dgm:pt modelId="{E535CDCC-FEE3-4BB9-B553-68DEB05036F5}" type="sibTrans" cxnId="{AB6F5CDF-822A-4B64-8FA6-50DA52BC739C}">
      <dgm:prSet/>
      <dgm:spPr/>
      <dgm:t>
        <a:bodyPr/>
        <a:lstStyle/>
        <a:p>
          <a:endParaRPr lang="es-DO" b="1"/>
        </a:p>
      </dgm:t>
    </dgm:pt>
    <dgm:pt modelId="{F752611E-0CC9-4090-AF82-786554506DDB}">
      <dgm:prSet phldrT="[Text]" custT="1"/>
      <dgm:spPr/>
      <dgm:t>
        <a:bodyPr/>
        <a:lstStyle/>
        <a:p>
          <a:r>
            <a:rPr lang="es-DO" sz="1400" b="1" dirty="0" smtClean="0"/>
            <a:t>Eficiencia en la Gestión</a:t>
          </a:r>
        </a:p>
      </dgm:t>
    </dgm:pt>
    <dgm:pt modelId="{A659B9A4-32B6-4298-917D-D9B03E3AADC5}" type="parTrans" cxnId="{B6033F33-8FF4-4229-B821-8EB74CD2435B}">
      <dgm:prSet/>
      <dgm:spPr/>
      <dgm:t>
        <a:bodyPr/>
        <a:lstStyle/>
        <a:p>
          <a:endParaRPr lang="es-DO" b="1"/>
        </a:p>
      </dgm:t>
    </dgm:pt>
    <dgm:pt modelId="{1F6ABF74-D4F2-447B-87EB-471D6E5B6D3B}" type="sibTrans" cxnId="{B6033F33-8FF4-4229-B821-8EB74CD2435B}">
      <dgm:prSet/>
      <dgm:spPr/>
      <dgm:t>
        <a:bodyPr/>
        <a:lstStyle/>
        <a:p>
          <a:endParaRPr lang="es-DO" b="1"/>
        </a:p>
      </dgm:t>
    </dgm:pt>
    <dgm:pt modelId="{99A09DA8-FEC3-4B0E-972A-2D65D20C29F7}">
      <dgm:prSet phldrT="[Text]" custT="1"/>
      <dgm:spPr/>
      <dgm:t>
        <a:bodyPr/>
        <a:lstStyle/>
        <a:p>
          <a:r>
            <a:rPr lang="es-DO" sz="2000" b="1" dirty="0" smtClean="0"/>
            <a:t>Modificación Matriz de Generación</a:t>
          </a:r>
        </a:p>
        <a:p>
          <a:r>
            <a:rPr lang="es-DO" sz="2000" b="1" dirty="0" smtClean="0"/>
            <a:t>y </a:t>
          </a:r>
        </a:p>
        <a:p>
          <a:r>
            <a:rPr lang="es-DO" sz="1900" b="1" dirty="0" smtClean="0"/>
            <a:t>Expansión </a:t>
          </a:r>
          <a:r>
            <a:rPr lang="es-DO" sz="2000" b="1" dirty="0" smtClean="0"/>
            <a:t>Transmisión</a:t>
          </a:r>
        </a:p>
      </dgm:t>
    </dgm:pt>
    <dgm:pt modelId="{BB9F7A19-D9CD-48F0-AAAD-7409F84D521D}" type="sibTrans" cxnId="{81BE158B-9845-4F7F-B801-B0DF9A0926D2}">
      <dgm:prSet/>
      <dgm:spPr/>
      <dgm:t>
        <a:bodyPr/>
        <a:lstStyle/>
        <a:p>
          <a:endParaRPr lang="es-DO" b="1"/>
        </a:p>
      </dgm:t>
    </dgm:pt>
    <dgm:pt modelId="{6E2C591E-2DBD-4B9B-A07C-0FC46E258474}" type="parTrans" cxnId="{81BE158B-9845-4F7F-B801-B0DF9A0926D2}">
      <dgm:prSet/>
      <dgm:spPr/>
      <dgm:t>
        <a:bodyPr/>
        <a:lstStyle/>
        <a:p>
          <a:endParaRPr lang="es-DO" b="1"/>
        </a:p>
      </dgm:t>
    </dgm:pt>
    <dgm:pt modelId="{08531B09-87B8-44C8-81ED-7319628E9A00}" type="pres">
      <dgm:prSet presAssocID="{D6D5361E-56D9-4A3C-BD8E-61B3507091ED}" presName="composite" presStyleCnt="0">
        <dgm:presLayoutVars>
          <dgm:chMax val="3"/>
          <dgm:animLvl val="lvl"/>
          <dgm:resizeHandles val="exact"/>
        </dgm:presLayoutVars>
      </dgm:prSet>
      <dgm:spPr/>
    </dgm:pt>
    <dgm:pt modelId="{AF76F767-32DE-4B8B-AE49-DBFEA0FB852B}" type="pres">
      <dgm:prSet presAssocID="{99A09DA8-FEC3-4B0E-972A-2D65D20C29F7}" presName="gear1" presStyleLbl="node1" presStyleIdx="0" presStyleCnt="3" custScaleX="104785" custScaleY="104785" custLinFactNeighborX="-7895" custLinFactNeighborY="-81992">
        <dgm:presLayoutVars>
          <dgm:chMax val="1"/>
          <dgm:bulletEnabled val="1"/>
        </dgm:presLayoutVars>
      </dgm:prSet>
      <dgm:spPr/>
      <dgm:t>
        <a:bodyPr/>
        <a:lstStyle/>
        <a:p>
          <a:endParaRPr lang="es-DO"/>
        </a:p>
      </dgm:t>
    </dgm:pt>
    <dgm:pt modelId="{4BE55ADE-7B93-42FA-BFE3-62689647FB76}" type="pres">
      <dgm:prSet presAssocID="{99A09DA8-FEC3-4B0E-972A-2D65D20C29F7}" presName="gear1srcNode" presStyleLbl="node1" presStyleIdx="0" presStyleCnt="3"/>
      <dgm:spPr/>
      <dgm:t>
        <a:bodyPr/>
        <a:lstStyle/>
        <a:p>
          <a:endParaRPr lang="es-DO"/>
        </a:p>
      </dgm:t>
    </dgm:pt>
    <dgm:pt modelId="{A6707411-F4DB-4C1A-BCFE-6758DB654F1F}" type="pres">
      <dgm:prSet presAssocID="{99A09DA8-FEC3-4B0E-972A-2D65D20C29F7}" presName="gear1dstNode" presStyleLbl="node1" presStyleIdx="0" presStyleCnt="3"/>
      <dgm:spPr/>
      <dgm:t>
        <a:bodyPr/>
        <a:lstStyle/>
        <a:p>
          <a:endParaRPr lang="es-DO"/>
        </a:p>
      </dgm:t>
    </dgm:pt>
    <dgm:pt modelId="{0D0B71C3-004F-4166-B8FA-9806587D17A0}" type="pres">
      <dgm:prSet presAssocID="{6AF249D6-117C-4C5E-A728-8DB55D562264}" presName="gear2" presStyleLbl="node1" presStyleIdx="1" presStyleCnt="3" custScaleX="109079" custScaleY="109079" custLinFactNeighborX="-4243" custLinFactNeighborY="19512">
        <dgm:presLayoutVars>
          <dgm:chMax val="1"/>
          <dgm:bulletEnabled val="1"/>
        </dgm:presLayoutVars>
      </dgm:prSet>
      <dgm:spPr/>
      <dgm:t>
        <a:bodyPr/>
        <a:lstStyle/>
        <a:p>
          <a:endParaRPr lang="es-DO"/>
        </a:p>
      </dgm:t>
    </dgm:pt>
    <dgm:pt modelId="{189155EC-0079-4FAB-B7BA-D0AF85A8FBD9}" type="pres">
      <dgm:prSet presAssocID="{6AF249D6-117C-4C5E-A728-8DB55D562264}" presName="gear2srcNode" presStyleLbl="node1" presStyleIdx="1" presStyleCnt="3"/>
      <dgm:spPr/>
      <dgm:t>
        <a:bodyPr/>
        <a:lstStyle/>
        <a:p>
          <a:endParaRPr lang="es-DO"/>
        </a:p>
      </dgm:t>
    </dgm:pt>
    <dgm:pt modelId="{CD4D5A21-6436-485B-AC8A-442CCF1ED1BF}" type="pres">
      <dgm:prSet presAssocID="{6AF249D6-117C-4C5E-A728-8DB55D562264}" presName="gear2dstNode" presStyleLbl="node1" presStyleIdx="1" presStyleCnt="3"/>
      <dgm:spPr/>
      <dgm:t>
        <a:bodyPr/>
        <a:lstStyle/>
        <a:p>
          <a:endParaRPr lang="es-DO"/>
        </a:p>
      </dgm:t>
    </dgm:pt>
    <dgm:pt modelId="{4CC3917F-ADC9-49ED-8337-C535894530D0}" type="pres">
      <dgm:prSet presAssocID="{F752611E-0CC9-4090-AF82-786554506DDB}" presName="gear3" presStyleLbl="node1" presStyleIdx="2" presStyleCnt="3" custAng="20598" custScaleX="85249" custScaleY="80776" custLinFactY="16479" custLinFactNeighborX="9686" custLinFactNeighborY="100000"/>
      <dgm:spPr/>
      <dgm:t>
        <a:bodyPr/>
        <a:lstStyle/>
        <a:p>
          <a:endParaRPr lang="es-DO"/>
        </a:p>
      </dgm:t>
    </dgm:pt>
    <dgm:pt modelId="{1151C50B-48E5-4CCF-8E7B-BC7FE25A6E97}" type="pres">
      <dgm:prSet presAssocID="{F752611E-0CC9-4090-AF82-786554506DDB}" presName="gear3tx" presStyleLbl="node1" presStyleIdx="2" presStyleCnt="3">
        <dgm:presLayoutVars>
          <dgm:chMax val="1"/>
          <dgm:bulletEnabled val="1"/>
        </dgm:presLayoutVars>
      </dgm:prSet>
      <dgm:spPr/>
      <dgm:t>
        <a:bodyPr/>
        <a:lstStyle/>
        <a:p>
          <a:endParaRPr lang="es-DO"/>
        </a:p>
      </dgm:t>
    </dgm:pt>
    <dgm:pt modelId="{26017CE4-0157-4FCC-982B-E18D6935D56C}" type="pres">
      <dgm:prSet presAssocID="{F752611E-0CC9-4090-AF82-786554506DDB}" presName="gear3srcNode" presStyleLbl="node1" presStyleIdx="2" presStyleCnt="3"/>
      <dgm:spPr/>
      <dgm:t>
        <a:bodyPr/>
        <a:lstStyle/>
        <a:p>
          <a:endParaRPr lang="es-DO"/>
        </a:p>
      </dgm:t>
    </dgm:pt>
    <dgm:pt modelId="{D00B1CC3-844B-4D20-AA46-5BEFDA20B765}" type="pres">
      <dgm:prSet presAssocID="{F752611E-0CC9-4090-AF82-786554506DDB}" presName="gear3dstNode" presStyleLbl="node1" presStyleIdx="2" presStyleCnt="3"/>
      <dgm:spPr/>
      <dgm:t>
        <a:bodyPr/>
        <a:lstStyle/>
        <a:p>
          <a:endParaRPr lang="es-DO"/>
        </a:p>
      </dgm:t>
    </dgm:pt>
    <dgm:pt modelId="{A60135EE-3F5A-4FA2-91A4-6266B8198853}" type="pres">
      <dgm:prSet presAssocID="{BB9F7A19-D9CD-48F0-AAAD-7409F84D521D}" presName="connector1" presStyleLbl="sibTrans2D1" presStyleIdx="0" presStyleCnt="3" custAng="1235260" custLinFactNeighborX="-8275" custLinFactNeighborY="-62065"/>
      <dgm:spPr/>
      <dgm:t>
        <a:bodyPr/>
        <a:lstStyle/>
        <a:p>
          <a:endParaRPr lang="es-DO"/>
        </a:p>
      </dgm:t>
    </dgm:pt>
    <dgm:pt modelId="{15C87AAC-4EC8-47B6-84EC-682D6F5D4717}" type="pres">
      <dgm:prSet presAssocID="{E535CDCC-FEE3-4BB9-B553-68DEB05036F5}" presName="connector2" presStyleLbl="sibTrans2D1" presStyleIdx="1" presStyleCnt="3" custAng="0" custFlipHor="0" custScaleX="107269" custLinFactNeighborX="-5267" custLinFactNeighborY="18097"/>
      <dgm:spPr/>
      <dgm:t>
        <a:bodyPr/>
        <a:lstStyle/>
        <a:p>
          <a:endParaRPr lang="es-DO"/>
        </a:p>
      </dgm:t>
    </dgm:pt>
    <dgm:pt modelId="{C04EDDE1-5382-47A1-9832-12E5A4B4319F}" type="pres">
      <dgm:prSet presAssocID="{1F6ABF74-D4F2-447B-87EB-471D6E5B6D3B}" presName="connector3" presStyleLbl="sibTrans2D1" presStyleIdx="2" presStyleCnt="3" custAng="11034266" custLinFactNeighborX="5337" custLinFactNeighborY="97062"/>
      <dgm:spPr/>
      <dgm:t>
        <a:bodyPr/>
        <a:lstStyle/>
        <a:p>
          <a:endParaRPr lang="es-DO"/>
        </a:p>
      </dgm:t>
    </dgm:pt>
  </dgm:ptLst>
  <dgm:cxnLst>
    <dgm:cxn modelId="{81BE158B-9845-4F7F-B801-B0DF9A0926D2}" srcId="{D6D5361E-56D9-4A3C-BD8E-61B3507091ED}" destId="{99A09DA8-FEC3-4B0E-972A-2D65D20C29F7}" srcOrd="0" destOrd="0" parTransId="{6E2C591E-2DBD-4B9B-A07C-0FC46E258474}" sibTransId="{BB9F7A19-D9CD-48F0-AAAD-7409F84D521D}"/>
    <dgm:cxn modelId="{89DAD057-6BD4-442F-9C1F-22831974B08F}" type="presOf" srcId="{D6D5361E-56D9-4A3C-BD8E-61B3507091ED}" destId="{08531B09-87B8-44C8-81ED-7319628E9A00}" srcOrd="0" destOrd="0" presId="urn:microsoft.com/office/officeart/2005/8/layout/gear1"/>
    <dgm:cxn modelId="{AB6F5CDF-822A-4B64-8FA6-50DA52BC739C}" srcId="{D6D5361E-56D9-4A3C-BD8E-61B3507091ED}" destId="{6AF249D6-117C-4C5E-A728-8DB55D562264}" srcOrd="1" destOrd="0" parTransId="{81984922-24AB-403D-B57E-FCCCA069AC5A}" sibTransId="{E535CDCC-FEE3-4BB9-B553-68DEB05036F5}"/>
    <dgm:cxn modelId="{30D13C41-C903-46FF-B2CF-82C622187B61}" type="presOf" srcId="{BB9F7A19-D9CD-48F0-AAAD-7409F84D521D}" destId="{A60135EE-3F5A-4FA2-91A4-6266B8198853}" srcOrd="0" destOrd="0" presId="urn:microsoft.com/office/officeart/2005/8/layout/gear1"/>
    <dgm:cxn modelId="{CD54047F-B17D-48D4-88D3-282315ACA433}" type="presOf" srcId="{E535CDCC-FEE3-4BB9-B553-68DEB05036F5}" destId="{15C87AAC-4EC8-47B6-84EC-682D6F5D4717}" srcOrd="0" destOrd="0" presId="urn:microsoft.com/office/officeart/2005/8/layout/gear1"/>
    <dgm:cxn modelId="{B375BB4B-0E77-499D-85C8-7A20A23858BE}" type="presOf" srcId="{F752611E-0CC9-4090-AF82-786554506DDB}" destId="{1151C50B-48E5-4CCF-8E7B-BC7FE25A6E97}" srcOrd="1" destOrd="0" presId="urn:microsoft.com/office/officeart/2005/8/layout/gear1"/>
    <dgm:cxn modelId="{4446758A-44D1-49BA-91F0-D7E141FAEC57}" type="presOf" srcId="{99A09DA8-FEC3-4B0E-972A-2D65D20C29F7}" destId="{AF76F767-32DE-4B8B-AE49-DBFEA0FB852B}" srcOrd="0" destOrd="0" presId="urn:microsoft.com/office/officeart/2005/8/layout/gear1"/>
    <dgm:cxn modelId="{4C7CEB3D-3F87-4CD8-9AFD-CD39D9A03A6C}" type="presOf" srcId="{99A09DA8-FEC3-4B0E-972A-2D65D20C29F7}" destId="{4BE55ADE-7B93-42FA-BFE3-62689647FB76}" srcOrd="1" destOrd="0" presId="urn:microsoft.com/office/officeart/2005/8/layout/gear1"/>
    <dgm:cxn modelId="{CFC2505F-10D9-4D8E-BB04-B912E4B47215}" type="presOf" srcId="{6AF249D6-117C-4C5E-A728-8DB55D562264}" destId="{0D0B71C3-004F-4166-B8FA-9806587D17A0}" srcOrd="0" destOrd="0" presId="urn:microsoft.com/office/officeart/2005/8/layout/gear1"/>
    <dgm:cxn modelId="{B6033F33-8FF4-4229-B821-8EB74CD2435B}" srcId="{D6D5361E-56D9-4A3C-BD8E-61B3507091ED}" destId="{F752611E-0CC9-4090-AF82-786554506DDB}" srcOrd="2" destOrd="0" parTransId="{A659B9A4-32B6-4298-917D-D9B03E3AADC5}" sibTransId="{1F6ABF74-D4F2-447B-87EB-471D6E5B6D3B}"/>
    <dgm:cxn modelId="{6D6E652F-5E23-468B-AEE5-617E8B30588F}" type="presOf" srcId="{6AF249D6-117C-4C5E-A728-8DB55D562264}" destId="{CD4D5A21-6436-485B-AC8A-442CCF1ED1BF}" srcOrd="2" destOrd="0" presId="urn:microsoft.com/office/officeart/2005/8/layout/gear1"/>
    <dgm:cxn modelId="{6F886C30-8948-413C-A0BE-C4B13F6A52BC}" type="presOf" srcId="{1F6ABF74-D4F2-447B-87EB-471D6E5B6D3B}" destId="{C04EDDE1-5382-47A1-9832-12E5A4B4319F}" srcOrd="0" destOrd="0" presId="urn:microsoft.com/office/officeart/2005/8/layout/gear1"/>
    <dgm:cxn modelId="{2D889A66-859F-4699-9357-D5323B8FF784}" type="presOf" srcId="{99A09DA8-FEC3-4B0E-972A-2D65D20C29F7}" destId="{A6707411-F4DB-4C1A-BCFE-6758DB654F1F}" srcOrd="2" destOrd="0" presId="urn:microsoft.com/office/officeart/2005/8/layout/gear1"/>
    <dgm:cxn modelId="{ECE89BBC-EB50-4A13-95ED-299E77733880}" type="presOf" srcId="{F752611E-0CC9-4090-AF82-786554506DDB}" destId="{26017CE4-0157-4FCC-982B-E18D6935D56C}" srcOrd="2" destOrd="0" presId="urn:microsoft.com/office/officeart/2005/8/layout/gear1"/>
    <dgm:cxn modelId="{2D7C0780-E391-481B-B661-DCE0E87C1222}" type="presOf" srcId="{F752611E-0CC9-4090-AF82-786554506DDB}" destId="{4CC3917F-ADC9-49ED-8337-C535894530D0}" srcOrd="0" destOrd="0" presId="urn:microsoft.com/office/officeart/2005/8/layout/gear1"/>
    <dgm:cxn modelId="{977E2026-47F8-4F07-9BC9-78EDC966875B}" type="presOf" srcId="{F752611E-0CC9-4090-AF82-786554506DDB}" destId="{D00B1CC3-844B-4D20-AA46-5BEFDA20B765}" srcOrd="3" destOrd="0" presId="urn:microsoft.com/office/officeart/2005/8/layout/gear1"/>
    <dgm:cxn modelId="{8189172B-5D75-4B06-A76F-FF6F6F6828E4}" type="presOf" srcId="{6AF249D6-117C-4C5E-A728-8DB55D562264}" destId="{189155EC-0079-4FAB-B7BA-D0AF85A8FBD9}" srcOrd="1" destOrd="0" presId="urn:microsoft.com/office/officeart/2005/8/layout/gear1"/>
    <dgm:cxn modelId="{F143D5EB-83E5-4425-B29E-74DD06CBD07B}" type="presParOf" srcId="{08531B09-87B8-44C8-81ED-7319628E9A00}" destId="{AF76F767-32DE-4B8B-AE49-DBFEA0FB852B}" srcOrd="0" destOrd="0" presId="urn:microsoft.com/office/officeart/2005/8/layout/gear1"/>
    <dgm:cxn modelId="{07AB9245-321B-4741-A130-77911C9B4774}" type="presParOf" srcId="{08531B09-87B8-44C8-81ED-7319628E9A00}" destId="{4BE55ADE-7B93-42FA-BFE3-62689647FB76}" srcOrd="1" destOrd="0" presId="urn:microsoft.com/office/officeart/2005/8/layout/gear1"/>
    <dgm:cxn modelId="{E06063B9-3E87-4BAD-8D15-F00130A179DD}" type="presParOf" srcId="{08531B09-87B8-44C8-81ED-7319628E9A00}" destId="{A6707411-F4DB-4C1A-BCFE-6758DB654F1F}" srcOrd="2" destOrd="0" presId="urn:microsoft.com/office/officeart/2005/8/layout/gear1"/>
    <dgm:cxn modelId="{5F8F045E-4FE1-4B81-B7EA-D0529DA65BAC}" type="presParOf" srcId="{08531B09-87B8-44C8-81ED-7319628E9A00}" destId="{0D0B71C3-004F-4166-B8FA-9806587D17A0}" srcOrd="3" destOrd="0" presId="urn:microsoft.com/office/officeart/2005/8/layout/gear1"/>
    <dgm:cxn modelId="{27C06934-50D7-4C8B-87AE-1CE4D4D7D439}" type="presParOf" srcId="{08531B09-87B8-44C8-81ED-7319628E9A00}" destId="{189155EC-0079-4FAB-B7BA-D0AF85A8FBD9}" srcOrd="4" destOrd="0" presId="urn:microsoft.com/office/officeart/2005/8/layout/gear1"/>
    <dgm:cxn modelId="{66D902D4-DD03-4201-9AD1-BB56B3372F71}" type="presParOf" srcId="{08531B09-87B8-44C8-81ED-7319628E9A00}" destId="{CD4D5A21-6436-485B-AC8A-442CCF1ED1BF}" srcOrd="5" destOrd="0" presId="urn:microsoft.com/office/officeart/2005/8/layout/gear1"/>
    <dgm:cxn modelId="{886499DB-1B61-449F-8D0D-BF6F51FA1734}" type="presParOf" srcId="{08531B09-87B8-44C8-81ED-7319628E9A00}" destId="{4CC3917F-ADC9-49ED-8337-C535894530D0}" srcOrd="6" destOrd="0" presId="urn:microsoft.com/office/officeart/2005/8/layout/gear1"/>
    <dgm:cxn modelId="{0B5AAB1A-84EF-4F01-8025-6632AFEC13A1}" type="presParOf" srcId="{08531B09-87B8-44C8-81ED-7319628E9A00}" destId="{1151C50B-48E5-4CCF-8E7B-BC7FE25A6E97}" srcOrd="7" destOrd="0" presId="urn:microsoft.com/office/officeart/2005/8/layout/gear1"/>
    <dgm:cxn modelId="{52E926E5-E1A7-459C-9C37-ECE4B79819E3}" type="presParOf" srcId="{08531B09-87B8-44C8-81ED-7319628E9A00}" destId="{26017CE4-0157-4FCC-982B-E18D6935D56C}" srcOrd="8" destOrd="0" presId="urn:microsoft.com/office/officeart/2005/8/layout/gear1"/>
    <dgm:cxn modelId="{13A4D4DD-D67C-442E-AD53-360632379D49}" type="presParOf" srcId="{08531B09-87B8-44C8-81ED-7319628E9A00}" destId="{D00B1CC3-844B-4D20-AA46-5BEFDA20B765}" srcOrd="9" destOrd="0" presId="urn:microsoft.com/office/officeart/2005/8/layout/gear1"/>
    <dgm:cxn modelId="{928DA515-DA0F-4ED6-A496-84C067FA3F3E}" type="presParOf" srcId="{08531B09-87B8-44C8-81ED-7319628E9A00}" destId="{A60135EE-3F5A-4FA2-91A4-6266B8198853}" srcOrd="10" destOrd="0" presId="urn:microsoft.com/office/officeart/2005/8/layout/gear1"/>
    <dgm:cxn modelId="{941F0F3E-5F43-411D-835E-986844FE8859}" type="presParOf" srcId="{08531B09-87B8-44C8-81ED-7319628E9A00}" destId="{15C87AAC-4EC8-47B6-84EC-682D6F5D4717}" srcOrd="11" destOrd="0" presId="urn:microsoft.com/office/officeart/2005/8/layout/gear1"/>
    <dgm:cxn modelId="{77BFAA07-3F51-40E4-B751-FEE4817E3A32}" type="presParOf" srcId="{08531B09-87B8-44C8-81ED-7319628E9A00}" destId="{C04EDDE1-5382-47A1-9832-12E5A4B4319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6F767-32DE-4B8B-AE49-DBFEA0FB852B}">
      <dsp:nvSpPr>
        <dsp:cNvPr id="0" name=""/>
        <dsp:cNvSpPr/>
      </dsp:nvSpPr>
      <dsp:spPr>
        <a:xfrm>
          <a:off x="2787455" y="0"/>
          <a:ext cx="2680864" cy="2680864"/>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DO" sz="2000" b="1" kern="1200" dirty="0" smtClean="0"/>
            <a:t>Modificación Matriz de Generación</a:t>
          </a:r>
        </a:p>
        <a:p>
          <a:pPr lvl="0" algn="ctr" defTabSz="889000">
            <a:lnSpc>
              <a:spcPct val="90000"/>
            </a:lnSpc>
            <a:spcBef>
              <a:spcPct val="0"/>
            </a:spcBef>
            <a:spcAft>
              <a:spcPct val="35000"/>
            </a:spcAft>
          </a:pPr>
          <a:r>
            <a:rPr lang="es-DO" sz="2000" b="1" kern="1200" dirty="0" smtClean="0"/>
            <a:t>y </a:t>
          </a:r>
        </a:p>
        <a:p>
          <a:pPr lvl="0" algn="ctr" defTabSz="889000">
            <a:lnSpc>
              <a:spcPct val="90000"/>
            </a:lnSpc>
            <a:spcBef>
              <a:spcPct val="0"/>
            </a:spcBef>
            <a:spcAft>
              <a:spcPct val="35000"/>
            </a:spcAft>
          </a:pPr>
          <a:r>
            <a:rPr lang="es-DO" sz="1900" b="1" kern="1200" dirty="0" smtClean="0"/>
            <a:t>Expansión </a:t>
          </a:r>
          <a:r>
            <a:rPr lang="es-DO" sz="2000" b="1" kern="1200" dirty="0" smtClean="0"/>
            <a:t>Transmisión</a:t>
          </a:r>
        </a:p>
      </dsp:txBody>
      <dsp:txXfrm>
        <a:off x="3326428" y="627980"/>
        <a:ext cx="1602918" cy="1378019"/>
      </dsp:txXfrm>
    </dsp:sp>
    <dsp:sp modelId="{0D0B71C3-004F-4166-B8FA-9806587D17A0}">
      <dsp:nvSpPr>
        <dsp:cNvPr id="0" name=""/>
        <dsp:cNvSpPr/>
      </dsp:nvSpPr>
      <dsp:spPr>
        <a:xfrm>
          <a:off x="1398692" y="1736534"/>
          <a:ext cx="2029617" cy="2029617"/>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DO" sz="1600" b="1" kern="1200" dirty="0" smtClean="0"/>
            <a:t>Reducción de Pérdidas</a:t>
          </a:r>
        </a:p>
      </dsp:txBody>
      <dsp:txXfrm>
        <a:off x="1909654" y="2250584"/>
        <a:ext cx="1007693" cy="1001517"/>
      </dsp:txXfrm>
    </dsp:sp>
    <dsp:sp modelId="{4CC3917F-ADC9-49ED-8337-C535894530D0}">
      <dsp:nvSpPr>
        <dsp:cNvPr id="0" name=""/>
        <dsp:cNvSpPr/>
      </dsp:nvSpPr>
      <dsp:spPr>
        <a:xfrm rot="20720598">
          <a:off x="2940090" y="2965189"/>
          <a:ext cx="1584016" cy="1442772"/>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DO" sz="1400" b="1" kern="1200" dirty="0" smtClean="0"/>
            <a:t>Eficiencia en la Gestión</a:t>
          </a:r>
        </a:p>
      </dsp:txBody>
      <dsp:txXfrm rot="-20700000">
        <a:off x="3295888" y="3273254"/>
        <a:ext cx="872418" cy="826643"/>
      </dsp:txXfrm>
    </dsp:sp>
    <dsp:sp modelId="{A60135EE-3F5A-4FA2-91A4-6266B8198853}">
      <dsp:nvSpPr>
        <dsp:cNvPr id="0" name=""/>
        <dsp:cNvSpPr/>
      </dsp:nvSpPr>
      <dsp:spPr>
        <a:xfrm rot="1235260">
          <a:off x="2587988" y="-358785"/>
          <a:ext cx="3274806" cy="3274806"/>
        </a:xfrm>
        <a:prstGeom prst="circularArrow">
          <a:avLst>
            <a:gd name="adj1" fmla="val 4688"/>
            <a:gd name="adj2" fmla="val 299029"/>
            <a:gd name="adj3" fmla="val 2526109"/>
            <a:gd name="adj4" fmla="val 1584002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5C87AAC-4EC8-47B6-84EC-682D6F5D4717}">
      <dsp:nvSpPr>
        <dsp:cNvPr id="0" name=""/>
        <dsp:cNvSpPr/>
      </dsp:nvSpPr>
      <dsp:spPr>
        <a:xfrm>
          <a:off x="1020785" y="1474872"/>
          <a:ext cx="2552306" cy="2379351"/>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04EDDE1-5382-47A1-9832-12E5A4B4319F}">
      <dsp:nvSpPr>
        <dsp:cNvPr id="0" name=""/>
        <dsp:cNvSpPr/>
      </dsp:nvSpPr>
      <dsp:spPr>
        <a:xfrm rot="11034266">
          <a:off x="2319497" y="2263019"/>
          <a:ext cx="2565420" cy="2565420"/>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DO"/>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EA91C8-01A7-439E-AA3E-D59896A35EAB}" type="datetimeFigureOut">
              <a:rPr lang="es-DO" smtClean="0"/>
              <a:t>27/4/16</a:t>
            </a:fld>
            <a:endParaRPr lang="es-DO"/>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DO"/>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DO"/>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E5916A7-9076-41D7-B598-D165AF33327F}" type="slidenum">
              <a:rPr lang="es-DO" smtClean="0"/>
              <a:t>‹#›</a:t>
            </a:fld>
            <a:endParaRPr lang="es-DO"/>
          </a:p>
        </p:txBody>
      </p:sp>
    </p:spTree>
    <p:extLst>
      <p:ext uri="{BB962C8B-B14F-4D97-AF65-F5344CB8AC3E}">
        <p14:creationId xmlns:p14="http://schemas.microsoft.com/office/powerpoint/2010/main" val="198827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2</a:t>
            </a:fld>
            <a:endParaRPr lang="es-DO"/>
          </a:p>
        </p:txBody>
      </p:sp>
    </p:spTree>
    <p:extLst>
      <p:ext uri="{BB962C8B-B14F-4D97-AF65-F5344CB8AC3E}">
        <p14:creationId xmlns:p14="http://schemas.microsoft.com/office/powerpoint/2010/main" val="3547452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14</a:t>
            </a:fld>
            <a:endParaRPr lang="es-DO"/>
          </a:p>
        </p:txBody>
      </p:sp>
    </p:spTree>
    <p:extLst>
      <p:ext uri="{BB962C8B-B14F-4D97-AF65-F5344CB8AC3E}">
        <p14:creationId xmlns:p14="http://schemas.microsoft.com/office/powerpoint/2010/main" val="1993633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916A7-9076-41D7-B598-D165AF33327F}" type="slidenum">
              <a:rPr lang="es-DO" smtClean="0"/>
              <a:pPr/>
              <a:t>15</a:t>
            </a:fld>
            <a:endParaRPr lang="es-DO"/>
          </a:p>
        </p:txBody>
      </p:sp>
    </p:spTree>
    <p:extLst>
      <p:ext uri="{BB962C8B-B14F-4D97-AF65-F5344CB8AC3E}">
        <p14:creationId xmlns:p14="http://schemas.microsoft.com/office/powerpoint/2010/main" val="246744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16</a:t>
            </a:fld>
            <a:endParaRPr lang="es-DO"/>
          </a:p>
        </p:txBody>
      </p:sp>
    </p:spTree>
    <p:extLst>
      <p:ext uri="{BB962C8B-B14F-4D97-AF65-F5344CB8AC3E}">
        <p14:creationId xmlns:p14="http://schemas.microsoft.com/office/powerpoint/2010/main" val="853034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17</a:t>
            </a:fld>
            <a:endParaRPr lang="es-DO"/>
          </a:p>
        </p:txBody>
      </p:sp>
    </p:spTree>
    <p:extLst>
      <p:ext uri="{BB962C8B-B14F-4D97-AF65-F5344CB8AC3E}">
        <p14:creationId xmlns:p14="http://schemas.microsoft.com/office/powerpoint/2010/main" val="181547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18</a:t>
            </a:fld>
            <a:endParaRPr lang="es-DO"/>
          </a:p>
        </p:txBody>
      </p:sp>
    </p:spTree>
    <p:extLst>
      <p:ext uri="{BB962C8B-B14F-4D97-AF65-F5344CB8AC3E}">
        <p14:creationId xmlns:p14="http://schemas.microsoft.com/office/powerpoint/2010/main" val="311770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19</a:t>
            </a:fld>
            <a:endParaRPr lang="es-DO"/>
          </a:p>
        </p:txBody>
      </p:sp>
    </p:spTree>
    <p:extLst>
      <p:ext uri="{BB962C8B-B14F-4D97-AF65-F5344CB8AC3E}">
        <p14:creationId xmlns:p14="http://schemas.microsoft.com/office/powerpoint/2010/main" val="2735478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916A7-9076-41D7-B598-D165AF33327F}" type="slidenum">
              <a:rPr lang="es-DO" smtClean="0"/>
              <a:pPr/>
              <a:t>27</a:t>
            </a:fld>
            <a:endParaRPr lang="es-DO"/>
          </a:p>
        </p:txBody>
      </p:sp>
    </p:spTree>
    <p:extLst>
      <p:ext uri="{BB962C8B-B14F-4D97-AF65-F5344CB8AC3E}">
        <p14:creationId xmlns:p14="http://schemas.microsoft.com/office/powerpoint/2010/main" val="242642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28</a:t>
            </a:fld>
            <a:endParaRPr lang="es-DO"/>
          </a:p>
        </p:txBody>
      </p:sp>
    </p:spTree>
    <p:extLst>
      <p:ext uri="{BB962C8B-B14F-4D97-AF65-F5344CB8AC3E}">
        <p14:creationId xmlns:p14="http://schemas.microsoft.com/office/powerpoint/2010/main" val="2482912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29</a:t>
            </a:fld>
            <a:endParaRPr lang="es-DO"/>
          </a:p>
        </p:txBody>
      </p:sp>
    </p:spTree>
    <p:extLst>
      <p:ext uri="{BB962C8B-B14F-4D97-AF65-F5344CB8AC3E}">
        <p14:creationId xmlns:p14="http://schemas.microsoft.com/office/powerpoint/2010/main" val="365131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30</a:t>
            </a:fld>
            <a:endParaRPr lang="es-DO"/>
          </a:p>
        </p:txBody>
      </p:sp>
    </p:spTree>
    <p:extLst>
      <p:ext uri="{BB962C8B-B14F-4D97-AF65-F5344CB8AC3E}">
        <p14:creationId xmlns:p14="http://schemas.microsoft.com/office/powerpoint/2010/main" val="253673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4</a:t>
            </a:fld>
            <a:endParaRPr lang="es-DO"/>
          </a:p>
        </p:txBody>
      </p:sp>
    </p:spTree>
    <p:extLst>
      <p:ext uri="{BB962C8B-B14F-4D97-AF65-F5344CB8AC3E}">
        <p14:creationId xmlns:p14="http://schemas.microsoft.com/office/powerpoint/2010/main" val="20521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31</a:t>
            </a:fld>
            <a:endParaRPr lang="es-DO"/>
          </a:p>
        </p:txBody>
      </p:sp>
    </p:spTree>
    <p:extLst>
      <p:ext uri="{BB962C8B-B14F-4D97-AF65-F5344CB8AC3E}">
        <p14:creationId xmlns:p14="http://schemas.microsoft.com/office/powerpoint/2010/main" val="2176986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32</a:t>
            </a:fld>
            <a:endParaRPr lang="es-DO"/>
          </a:p>
        </p:txBody>
      </p:sp>
    </p:spTree>
    <p:extLst>
      <p:ext uri="{BB962C8B-B14F-4D97-AF65-F5344CB8AC3E}">
        <p14:creationId xmlns:p14="http://schemas.microsoft.com/office/powerpoint/2010/main" val="554894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33</a:t>
            </a:fld>
            <a:endParaRPr lang="es-DO"/>
          </a:p>
        </p:txBody>
      </p:sp>
    </p:spTree>
    <p:extLst>
      <p:ext uri="{BB962C8B-B14F-4D97-AF65-F5344CB8AC3E}">
        <p14:creationId xmlns:p14="http://schemas.microsoft.com/office/powerpoint/2010/main" val="22018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34</a:t>
            </a:fld>
            <a:endParaRPr lang="es-DO"/>
          </a:p>
        </p:txBody>
      </p:sp>
    </p:spTree>
    <p:extLst>
      <p:ext uri="{BB962C8B-B14F-4D97-AF65-F5344CB8AC3E}">
        <p14:creationId xmlns:p14="http://schemas.microsoft.com/office/powerpoint/2010/main" val="144857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916A7-9076-41D7-B598-D165AF33327F}" type="slidenum">
              <a:rPr lang="es-DO" smtClean="0"/>
              <a:pPr/>
              <a:t>7</a:t>
            </a:fld>
            <a:endParaRPr lang="es-DO"/>
          </a:p>
        </p:txBody>
      </p:sp>
    </p:spTree>
    <p:extLst>
      <p:ext uri="{BB962C8B-B14F-4D97-AF65-F5344CB8AC3E}">
        <p14:creationId xmlns:p14="http://schemas.microsoft.com/office/powerpoint/2010/main" val="176621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8</a:t>
            </a:fld>
            <a:endParaRPr lang="es-DO"/>
          </a:p>
        </p:txBody>
      </p:sp>
    </p:spTree>
    <p:extLst>
      <p:ext uri="{BB962C8B-B14F-4D97-AF65-F5344CB8AC3E}">
        <p14:creationId xmlns:p14="http://schemas.microsoft.com/office/powerpoint/2010/main" val="343228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9</a:t>
            </a:fld>
            <a:endParaRPr lang="es-DO"/>
          </a:p>
        </p:txBody>
      </p:sp>
    </p:spTree>
    <p:extLst>
      <p:ext uri="{BB962C8B-B14F-4D97-AF65-F5344CB8AC3E}">
        <p14:creationId xmlns:p14="http://schemas.microsoft.com/office/powerpoint/2010/main" val="294300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5916A7-9076-41D7-B598-D165AF33327F}" type="slidenum">
              <a:rPr lang="es-DO" smtClean="0"/>
              <a:pPr/>
              <a:t>10</a:t>
            </a:fld>
            <a:endParaRPr lang="es-DO"/>
          </a:p>
        </p:txBody>
      </p:sp>
    </p:spTree>
    <p:extLst>
      <p:ext uri="{BB962C8B-B14F-4D97-AF65-F5344CB8AC3E}">
        <p14:creationId xmlns:p14="http://schemas.microsoft.com/office/powerpoint/2010/main" val="294695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11</a:t>
            </a:fld>
            <a:endParaRPr lang="es-DO"/>
          </a:p>
        </p:txBody>
      </p:sp>
    </p:spTree>
    <p:extLst>
      <p:ext uri="{BB962C8B-B14F-4D97-AF65-F5344CB8AC3E}">
        <p14:creationId xmlns:p14="http://schemas.microsoft.com/office/powerpoint/2010/main" val="265499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12</a:t>
            </a:fld>
            <a:endParaRPr lang="es-DO"/>
          </a:p>
        </p:txBody>
      </p:sp>
    </p:spTree>
    <p:extLst>
      <p:ext uri="{BB962C8B-B14F-4D97-AF65-F5344CB8AC3E}">
        <p14:creationId xmlns:p14="http://schemas.microsoft.com/office/powerpoint/2010/main" val="409178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7C4D6FB-121B-4E45-9D2F-A17C7EDA1CF0}" type="slidenum">
              <a:rPr lang="es-DO" smtClean="0"/>
              <a:pPr/>
              <a:t>13</a:t>
            </a:fld>
            <a:endParaRPr lang="es-DO"/>
          </a:p>
        </p:txBody>
      </p:sp>
    </p:spTree>
    <p:extLst>
      <p:ext uri="{BB962C8B-B14F-4D97-AF65-F5344CB8AC3E}">
        <p14:creationId xmlns:p14="http://schemas.microsoft.com/office/powerpoint/2010/main" val="2586974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D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DO"/>
          </a:p>
        </p:txBody>
      </p:sp>
      <p:sp>
        <p:nvSpPr>
          <p:cNvPr id="4" name="Date Placeholder 3"/>
          <p:cNvSpPr>
            <a:spLocks noGrp="1"/>
          </p:cNvSpPr>
          <p:nvPr>
            <p:ph type="dt" sz="half" idx="10"/>
          </p:nvPr>
        </p:nvSpPr>
        <p:spPr/>
        <p:txBody>
          <a:bodyPr/>
          <a:lstStyle/>
          <a:p>
            <a:fld id="{4E328ADD-EFE6-4FC3-9B9D-516B1F8F98EC}" type="datetimeFigureOut">
              <a:rPr lang="es-DO" smtClean="0"/>
              <a:pPr/>
              <a:t>27/4/16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1B3480-57DF-4BC5-8CE7-E629E28281D6}" type="slidenum">
              <a:rPr lang="es-DO" smtClean="0"/>
              <a:pPr/>
              <a:t>‹#›</a:t>
            </a:fld>
            <a:endParaRPr lang="es-DO"/>
          </a:p>
        </p:txBody>
      </p:sp>
      <p:sp>
        <p:nvSpPr>
          <p:cNvPr id="7" name="Rectangle 6"/>
          <p:cNvSpPr/>
          <p:nvPr userDrawn="1"/>
        </p:nvSpPr>
        <p:spPr>
          <a:xfrm>
            <a:off x="251520" y="5963232"/>
            <a:ext cx="8712968"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grpSp>
        <p:nvGrpSpPr>
          <p:cNvPr id="8" name="Group 7"/>
          <p:cNvGrpSpPr/>
          <p:nvPr userDrawn="1"/>
        </p:nvGrpSpPr>
        <p:grpSpPr>
          <a:xfrm>
            <a:off x="3851920" y="260648"/>
            <a:ext cx="5112568" cy="2664296"/>
            <a:chOff x="3851920" y="260648"/>
            <a:chExt cx="5112568" cy="2664296"/>
          </a:xfrm>
        </p:grpSpPr>
        <p:sp>
          <p:nvSpPr>
            <p:cNvPr id="9" name="Rectangle 8"/>
            <p:cNvSpPr/>
            <p:nvPr/>
          </p:nvSpPr>
          <p:spPr>
            <a:xfrm>
              <a:off x="3851920" y="260648"/>
              <a:ext cx="5112568" cy="2664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10" name="Picture 2" descr="C:\Users\jvicioso\AppData\Local\Microsoft\Windows\Temporary Internet Files\Content.Outlook\VW3PKJVL\LOGO DE LA CDEEE APROBA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6547" y="459858"/>
              <a:ext cx="1725297" cy="1132938"/>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4E328ADD-EFE6-4FC3-9B9D-516B1F8F98EC}" type="datetimeFigureOut">
              <a:rPr lang="es-DO" smtClean="0"/>
              <a:pPr/>
              <a:t>27/4/16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D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4E328ADD-EFE6-4FC3-9B9D-516B1F8F98EC}" type="datetimeFigureOut">
              <a:rPr lang="es-DO" smtClean="0"/>
              <a:pPr/>
              <a:t>27/4/16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10"/>
          </p:nvPr>
        </p:nvSpPr>
        <p:spPr/>
        <p:txBody>
          <a:bodyPr/>
          <a:lstStyle/>
          <a:p>
            <a:fld id="{4E328ADD-EFE6-4FC3-9B9D-516B1F8F98EC}" type="datetimeFigureOut">
              <a:rPr lang="es-DO" smtClean="0"/>
              <a:pPr/>
              <a:t>27/4/16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1B3480-57DF-4BC5-8CE7-E629E28281D6}" type="slidenum">
              <a:rPr lang="es-DO" smtClean="0"/>
              <a:pPr/>
              <a:t>‹#›</a:t>
            </a:fld>
            <a:endParaRPr lang="es-DO"/>
          </a:p>
        </p:txBody>
      </p:sp>
      <p:sp>
        <p:nvSpPr>
          <p:cNvPr id="7" name="Rectangle 6"/>
          <p:cNvSpPr/>
          <p:nvPr userDrawn="1"/>
        </p:nvSpPr>
        <p:spPr>
          <a:xfrm>
            <a:off x="251520" y="5963232"/>
            <a:ext cx="8712968"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780" t="17085" r="9951" b="5285"/>
          <a:stretch/>
        </p:blipFill>
        <p:spPr bwMode="auto">
          <a:xfrm>
            <a:off x="-1" y="0"/>
            <a:ext cx="914747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D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328ADD-EFE6-4FC3-9B9D-516B1F8F98EC}" type="datetimeFigureOut">
              <a:rPr lang="es-DO" smtClean="0"/>
              <a:pPr/>
              <a:t>27/4/16</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Date Placeholder 4"/>
          <p:cNvSpPr>
            <a:spLocks noGrp="1"/>
          </p:cNvSpPr>
          <p:nvPr>
            <p:ph type="dt" sz="half" idx="10"/>
          </p:nvPr>
        </p:nvSpPr>
        <p:spPr/>
        <p:txBody>
          <a:bodyPr/>
          <a:lstStyle/>
          <a:p>
            <a:fld id="{4E328ADD-EFE6-4FC3-9B9D-516B1F8F98EC}" type="datetimeFigureOut">
              <a:rPr lang="es-DO" smtClean="0"/>
              <a:pPr/>
              <a:t>27/4/16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D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7" name="Date Placeholder 6"/>
          <p:cNvSpPr>
            <a:spLocks noGrp="1"/>
          </p:cNvSpPr>
          <p:nvPr>
            <p:ph type="dt" sz="half" idx="10"/>
          </p:nvPr>
        </p:nvSpPr>
        <p:spPr/>
        <p:txBody>
          <a:bodyPr/>
          <a:lstStyle/>
          <a:p>
            <a:fld id="{4E328ADD-EFE6-4FC3-9B9D-516B1F8F98EC}" type="datetimeFigureOut">
              <a:rPr lang="es-DO" smtClean="0"/>
              <a:pPr/>
              <a:t>27/4/16</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DO"/>
          </a:p>
        </p:txBody>
      </p:sp>
      <p:sp>
        <p:nvSpPr>
          <p:cNvPr id="3" name="Date Placeholder 2"/>
          <p:cNvSpPr>
            <a:spLocks noGrp="1"/>
          </p:cNvSpPr>
          <p:nvPr>
            <p:ph type="dt" sz="half" idx="10"/>
          </p:nvPr>
        </p:nvSpPr>
        <p:spPr/>
        <p:txBody>
          <a:bodyPr/>
          <a:lstStyle/>
          <a:p>
            <a:fld id="{4E328ADD-EFE6-4FC3-9B9D-516B1F8F98EC}" type="datetimeFigureOut">
              <a:rPr lang="es-DO" smtClean="0"/>
              <a:pPr/>
              <a:t>27/4/16</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28ADD-EFE6-4FC3-9B9D-516B1F8F98EC}" type="datetimeFigureOut">
              <a:rPr lang="es-DO" smtClean="0"/>
              <a:pPr/>
              <a:t>27/4/16</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0B1B3480-57DF-4BC5-8CE7-E629E28281D6}" type="slidenum">
              <a:rPr lang="es-DO" smtClean="0"/>
              <a:pPr/>
              <a:t>‹#›</a:t>
            </a:fld>
            <a:endParaRPr lang="es-DO"/>
          </a:p>
        </p:txBody>
      </p:sp>
      <p:sp>
        <p:nvSpPr>
          <p:cNvPr id="5" name="Rectangle 4"/>
          <p:cNvSpPr/>
          <p:nvPr userDrawn="1"/>
        </p:nvSpPr>
        <p:spPr>
          <a:xfrm>
            <a:off x="251520" y="5963232"/>
            <a:ext cx="8712968" cy="836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D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28ADD-EFE6-4FC3-9B9D-516B1F8F98EC}" type="datetimeFigureOut">
              <a:rPr lang="es-DO" smtClean="0"/>
              <a:pPr/>
              <a:t>27/4/16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D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328ADD-EFE6-4FC3-9B9D-516B1F8F98EC}" type="datetimeFigureOut">
              <a:rPr lang="es-DO" smtClean="0"/>
              <a:pPr/>
              <a:t>27/4/16</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1B3480-57DF-4BC5-8CE7-E629E28281D6}" type="slidenum">
              <a:rPr lang="es-DO" smtClean="0"/>
              <a:pPr/>
              <a:t>‹#›</a:t>
            </a:fld>
            <a:endParaRPr lang="es-DO"/>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D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D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28ADD-EFE6-4FC3-9B9D-516B1F8F98EC}" type="datetimeFigureOut">
              <a:rPr lang="es-DO" smtClean="0"/>
              <a:pPr/>
              <a:t>27/4/16</a:t>
            </a:fld>
            <a:endParaRPr lang="es-D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B3480-57DF-4BC5-8CE7-E629E28281D6}" type="slidenum">
              <a:rPr lang="es-DO" smtClean="0"/>
              <a:pPr/>
              <a:t>‹#›</a:t>
            </a:fld>
            <a:endParaRPr lang="es-DO"/>
          </a:p>
        </p:txBody>
      </p:sp>
      <p:sp>
        <p:nvSpPr>
          <p:cNvPr id="7" name="Rectangle 6"/>
          <p:cNvSpPr/>
          <p:nvPr/>
        </p:nvSpPr>
        <p:spPr>
          <a:xfrm>
            <a:off x="4991348" y="404664"/>
            <a:ext cx="413995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 Target="slide3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7.emf"/><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83569" y="2447597"/>
            <a:ext cx="7848871" cy="2277547"/>
          </a:xfrm>
          <a:prstGeom prst="rect">
            <a:avLst/>
          </a:prstGeom>
          <a:noFill/>
        </p:spPr>
        <p:txBody>
          <a:bodyPr wrap="square" rtlCol="0">
            <a:spAutoFit/>
          </a:bodyPr>
          <a:lstStyle/>
          <a:p>
            <a:pPr algn="ctr"/>
            <a:r>
              <a:rPr lang="es-D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“Desarrollo del </a:t>
            </a:r>
            <a:r>
              <a:rPr lang="es-D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Sector Energético </a:t>
            </a:r>
            <a:r>
              <a:rPr lang="es-D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como </a:t>
            </a:r>
            <a:r>
              <a:rPr lang="es-D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Apoyo </a:t>
            </a:r>
            <a:r>
              <a:rPr lang="es-D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 </a:t>
            </a:r>
            <a:r>
              <a:rPr lang="es-D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Crecimiento Minero Nacional</a:t>
            </a:r>
            <a:r>
              <a:rPr lang="es-DO"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s-DO"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es-DO" sz="9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extBox 6"/>
          <p:cNvSpPr txBox="1"/>
          <p:nvPr/>
        </p:nvSpPr>
        <p:spPr>
          <a:xfrm>
            <a:off x="3448937" y="5661248"/>
            <a:ext cx="2246128" cy="400110"/>
          </a:xfrm>
          <a:prstGeom prst="rect">
            <a:avLst/>
          </a:prstGeom>
          <a:noFill/>
        </p:spPr>
        <p:txBody>
          <a:bodyPr wrap="none" rtlCol="0">
            <a:spAutoFit/>
          </a:bodyPr>
          <a:lstStyle/>
          <a:p>
            <a:pPr algn="ctr"/>
            <a:r>
              <a:rPr lang="es-DO" sz="2000" dirty="0" smtClean="0"/>
              <a:t>28 de abri</a:t>
            </a:r>
            <a:r>
              <a:rPr lang="es-DO" sz="2000" dirty="0"/>
              <a:t>l</a:t>
            </a:r>
            <a:r>
              <a:rPr lang="es-DO" sz="2000" dirty="0" smtClean="0"/>
              <a:t> del 2016</a:t>
            </a:r>
          </a:p>
        </p:txBody>
      </p:sp>
      <p:pic>
        <p:nvPicPr>
          <p:cNvPr id="4"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l="7605" t="50897" r="59789" b="5180"/>
          <a:stretch>
            <a:fillRect/>
          </a:stretch>
        </p:blipFill>
        <p:spPr bwMode="auto">
          <a:xfrm>
            <a:off x="6819900" y="5425021"/>
            <a:ext cx="2189937" cy="110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10</a:t>
            </a:fld>
            <a:endParaRPr lang="es-DO">
              <a:solidFill>
                <a:prstClr val="black">
                  <a:tint val="75000"/>
                </a:prstClr>
              </a:solidFill>
            </a:endParaRPr>
          </a:p>
        </p:txBody>
      </p:sp>
      <p:grpSp>
        <p:nvGrpSpPr>
          <p:cNvPr id="15" name="Group 14"/>
          <p:cNvGrpSpPr/>
          <p:nvPr/>
        </p:nvGrpSpPr>
        <p:grpSpPr>
          <a:xfrm>
            <a:off x="1756539" y="1728374"/>
            <a:ext cx="5630922" cy="3401253"/>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1" name="Rectangle 10"/>
              <p:cNvSpPr/>
              <p:nvPr/>
            </p:nvSpPr>
            <p:spPr>
              <a:xfrm>
                <a:off x="1777911" y="2132856"/>
                <a:ext cx="6019633"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s-DO" sz="2000"/>
              </a:p>
            </p:txBody>
          </p:sp>
        </p:grpSp>
        <p:sp>
          <p:nvSpPr>
            <p:cNvPr id="14" name="Title 1"/>
            <p:cNvSpPr txBox="1">
              <a:spLocks/>
            </p:cNvSpPr>
            <p:nvPr/>
          </p:nvSpPr>
          <p:spPr>
            <a:xfrm>
              <a:off x="1346456" y="2348879"/>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5400" dirty="0" smtClean="0">
                  <a:solidFill>
                    <a:schemeClr val="bg1"/>
                  </a:solidFill>
                </a:rPr>
                <a:t>Proceso de Licitación</a:t>
              </a:r>
            </a:p>
          </p:txBody>
        </p:sp>
      </p:grpSp>
      <p:sp>
        <p:nvSpPr>
          <p:cNvPr id="2" name="Slide Number Placeholder 1"/>
          <p:cNvSpPr>
            <a:spLocks noGrp="1"/>
          </p:cNvSpPr>
          <p:nvPr>
            <p:ph type="sldNum" sz="quarter" idx="12"/>
          </p:nvPr>
        </p:nvSpPr>
        <p:spPr/>
        <p:txBody>
          <a:bodyPr/>
          <a:lstStyle/>
          <a:p>
            <a:fld id="{0B1B3480-57DF-4BC5-8CE7-E629E28281D6}" type="slidenum">
              <a:rPr lang="es-DO" smtClean="0"/>
              <a:pPr/>
              <a:t>10</a:t>
            </a:fld>
            <a:endParaRPr lang="es-DO"/>
          </a:p>
        </p:txBody>
      </p:sp>
      <p:pic>
        <p:nvPicPr>
          <p:cNvPr id="1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4204"/>
            <a:ext cx="2053955" cy="104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66700" y="152400"/>
            <a:ext cx="1909831" cy="1253326"/>
          </a:xfrm>
          <a:prstGeom prst="rect">
            <a:avLst/>
          </a:prstGeom>
        </p:spPr>
      </p:pic>
    </p:spTree>
    <p:extLst>
      <p:ext uri="{BB962C8B-B14F-4D97-AF65-F5344CB8AC3E}">
        <p14:creationId xmlns:p14="http://schemas.microsoft.com/office/powerpoint/2010/main" val="1606904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Reseña Proceso </a:t>
            </a:r>
            <a:r>
              <a:rPr lang="es-DO" sz="2800" dirty="0" smtClean="0">
                <a:solidFill>
                  <a:schemeClr val="bg1"/>
                </a:solidFill>
              </a:rPr>
              <a:t>Licitación </a:t>
            </a:r>
            <a:r>
              <a:rPr lang="es-DO" sz="2800" dirty="0">
                <a:solidFill>
                  <a:schemeClr val="bg1"/>
                </a:solidFill>
              </a:rPr>
              <a:t>CDEEE-LPI-01-2013</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11</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958364"/>
            <a:ext cx="8450924" cy="477053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1900" dirty="0">
                <a:solidFill>
                  <a:schemeClr val="accent1">
                    <a:lumMod val="75000"/>
                  </a:schemeClr>
                </a:solidFill>
              </a:rPr>
              <a:t>En fecha 13 de mayo de 2013, la CDEEE, convocó a la “Licitación Pública Internacional No. CDEEE-LPI-01-2013 para la Selección del Contratista que Ejecutará los Trabajos de </a:t>
            </a:r>
            <a:r>
              <a:rPr lang="es-DO" sz="1900" b="1" u="sng" dirty="0">
                <a:solidFill>
                  <a:schemeClr val="accent1">
                    <a:lumMod val="75000"/>
                  </a:schemeClr>
                </a:solidFill>
              </a:rPr>
              <a:t>Ingeniería, Procura y Construcción (EPC) de dos (2) Unidades Termoeléctricas en Base a Carbón Mineral con una Capacidad de 300 MW (±20%) Cada Una</a:t>
            </a:r>
            <a:r>
              <a:rPr lang="es-DO" sz="1900" b="1" u="sng" dirty="0" smtClean="0">
                <a:solidFill>
                  <a:schemeClr val="accent1">
                    <a:lumMod val="75000"/>
                  </a:schemeClr>
                </a:solidFill>
              </a:rPr>
              <a:t>”</a:t>
            </a:r>
            <a:r>
              <a:rPr lang="es-DO" sz="1900" dirty="0" smtClean="0">
                <a:solidFill>
                  <a:schemeClr val="accent1">
                    <a:lumMod val="75000"/>
                  </a:schemeClr>
                </a:solidFill>
              </a:rPr>
              <a:t>, </a:t>
            </a:r>
            <a:r>
              <a:rPr lang="es-DO" sz="1900" dirty="0">
                <a:solidFill>
                  <a:schemeClr val="accent1">
                    <a:lumMod val="75000"/>
                  </a:schemeClr>
                </a:solidFill>
              </a:rPr>
              <a:t>procedimiento que fue posteriormente ratificado mediante Decreto No. 167-13, de fecha 21 de junio de 2013, modificado por el Decreto No. 197-13, de fecha 11 de julio de 2013, que declara de Emergencia Nacional el aumento de la capacidad de generación eléctrica a bajo costo.</a:t>
            </a:r>
            <a:endParaRPr lang="es-DO" sz="1900" dirty="0" smtClean="0">
              <a:solidFill>
                <a:schemeClr val="accent1">
                  <a:lumMod val="75000"/>
                </a:schemeClr>
              </a:solidFill>
            </a:endParaRPr>
          </a:p>
          <a:p>
            <a:pPr marL="342900" indent="-342900" algn="just">
              <a:buFont typeface="Arial" pitchFamily="34" charset="0"/>
              <a:buChar char="•"/>
            </a:pPr>
            <a:endParaRPr lang="es-DO" sz="1900" dirty="0" smtClean="0">
              <a:solidFill>
                <a:schemeClr val="accent1">
                  <a:lumMod val="75000"/>
                </a:schemeClr>
              </a:solidFill>
            </a:endParaRPr>
          </a:p>
          <a:p>
            <a:pPr marL="342900" indent="-342900" algn="just">
              <a:buFont typeface="Arial" pitchFamily="34" charset="0"/>
              <a:buChar char="•"/>
            </a:pPr>
            <a:r>
              <a:rPr lang="es-DO" sz="1900" dirty="0">
                <a:solidFill>
                  <a:schemeClr val="accent1">
                    <a:lumMod val="75000"/>
                  </a:schemeClr>
                </a:solidFill>
              </a:rPr>
              <a:t>Para fines de la Licitación, la CDEEE creó un equipo interino multisectorial especializado en distintas materias, liderado por el Comité De Licitación, las comisiones internas de apoyo y la asistencia de consultores externos especializados en las </a:t>
            </a:r>
            <a:r>
              <a:rPr lang="es-DO" sz="1900" dirty="0" smtClean="0">
                <a:solidFill>
                  <a:schemeClr val="accent1">
                    <a:lumMod val="75000"/>
                  </a:schemeClr>
                </a:solidFill>
              </a:rPr>
              <a:t>diferentes áreas.</a:t>
            </a:r>
          </a:p>
          <a:p>
            <a:pPr marL="342900" indent="-342900" algn="just">
              <a:buFont typeface="Arial" pitchFamily="34" charset="0"/>
              <a:buChar char="•"/>
            </a:pPr>
            <a:endParaRPr lang="es-DO" sz="1900" dirty="0" smtClean="0">
              <a:solidFill>
                <a:schemeClr val="accent1">
                  <a:lumMod val="75000"/>
                </a:schemeClr>
              </a:solidFill>
            </a:endParaRPr>
          </a:p>
          <a:p>
            <a:pPr marL="342900" indent="-342900" algn="just">
              <a:buFont typeface="Arial" pitchFamily="34" charset="0"/>
              <a:buChar char="•"/>
            </a:pPr>
            <a:r>
              <a:rPr lang="es-DO" sz="1900" dirty="0">
                <a:solidFill>
                  <a:schemeClr val="accent1">
                    <a:lumMod val="75000"/>
                  </a:schemeClr>
                </a:solidFill>
              </a:rPr>
              <a:t>A los fines propuestos, se Registraron para participar en la Licitación treinta y cuatro (34) empresas de manera individual y en </a:t>
            </a:r>
            <a:r>
              <a:rPr lang="es-DO" sz="1900" dirty="0" smtClean="0">
                <a:solidFill>
                  <a:schemeClr val="accent1">
                    <a:lumMod val="75000"/>
                  </a:schemeClr>
                </a:solidFill>
              </a:rPr>
              <a:t>consorcios.</a:t>
            </a:r>
            <a:endParaRPr lang="es-DO" sz="1900" dirty="0">
              <a:solidFill>
                <a:schemeClr val="accent1">
                  <a:lumMod val="75000"/>
                </a:schemeClr>
              </a:solidFill>
            </a:endParaRPr>
          </a:p>
        </p:txBody>
      </p:sp>
    </p:spTree>
    <p:extLst>
      <p:ext uri="{BB962C8B-B14F-4D97-AF65-F5344CB8AC3E}">
        <p14:creationId xmlns:p14="http://schemas.microsoft.com/office/powerpoint/2010/main" val="3255155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Reseña Proceso </a:t>
            </a:r>
            <a:r>
              <a:rPr lang="es-DO" sz="2800" dirty="0" smtClean="0">
                <a:solidFill>
                  <a:schemeClr val="bg1"/>
                </a:solidFill>
              </a:rPr>
              <a:t>Licitación </a:t>
            </a:r>
            <a:r>
              <a:rPr lang="es-DO" sz="2800" dirty="0">
                <a:solidFill>
                  <a:schemeClr val="bg1"/>
                </a:solidFill>
              </a:rPr>
              <a:t>CDEEE-LPI-01-2013</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12</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746354"/>
            <a:ext cx="8450924" cy="9694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1900" dirty="0" smtClean="0">
                <a:solidFill>
                  <a:schemeClr val="accent1">
                    <a:lumMod val="75000"/>
                  </a:schemeClr>
                </a:solidFill>
              </a:rPr>
              <a:t>De </a:t>
            </a:r>
            <a:r>
              <a:rPr lang="es-DO" sz="1900" dirty="0">
                <a:solidFill>
                  <a:schemeClr val="accent1">
                    <a:lumMod val="75000"/>
                  </a:schemeClr>
                </a:solidFill>
              </a:rPr>
              <a:t>la evaluación de los Sobres de Credenciales depositados por </a:t>
            </a:r>
            <a:r>
              <a:rPr lang="es-DO" sz="1900" dirty="0" smtClean="0">
                <a:solidFill>
                  <a:schemeClr val="accent1">
                    <a:lumMod val="75000"/>
                  </a:schemeClr>
                </a:solidFill>
              </a:rPr>
              <a:t>los oferentes, </a:t>
            </a:r>
            <a:r>
              <a:rPr lang="es-DO" sz="1900" dirty="0">
                <a:solidFill>
                  <a:schemeClr val="accent1">
                    <a:lumMod val="75000"/>
                  </a:schemeClr>
                </a:solidFill>
              </a:rPr>
              <a:t>el Comité De Licitación declaró como Participantes Precalificados, a los </a:t>
            </a:r>
            <a:r>
              <a:rPr lang="es-DO" sz="1900" dirty="0" smtClean="0">
                <a:solidFill>
                  <a:schemeClr val="accent1">
                    <a:lumMod val="75000"/>
                  </a:schemeClr>
                </a:solidFill>
              </a:rPr>
              <a:t>siguientes </a:t>
            </a:r>
            <a:r>
              <a:rPr lang="es-DO" sz="1900" dirty="0">
                <a:solidFill>
                  <a:schemeClr val="accent1">
                    <a:lumMod val="75000"/>
                  </a:schemeClr>
                </a:solidFill>
              </a:rPr>
              <a:t>participantes:</a:t>
            </a:r>
          </a:p>
        </p:txBody>
      </p:sp>
      <p:graphicFrame>
        <p:nvGraphicFramePr>
          <p:cNvPr id="15" name="Table 14"/>
          <p:cNvGraphicFramePr>
            <a:graphicFrameLocks noGrp="1"/>
          </p:cNvGraphicFramePr>
          <p:nvPr>
            <p:extLst>
              <p:ext uri="{D42A27DB-BD31-4B8C-83A1-F6EECF244321}">
                <p14:modId xmlns:p14="http://schemas.microsoft.com/office/powerpoint/2010/main" val="238099561"/>
              </p:ext>
            </p:extLst>
          </p:nvPr>
        </p:nvGraphicFramePr>
        <p:xfrm>
          <a:off x="650129" y="1778990"/>
          <a:ext cx="7843743" cy="4271647"/>
        </p:xfrm>
        <a:graphic>
          <a:graphicData uri="http://schemas.openxmlformats.org/drawingml/2006/table">
            <a:tbl>
              <a:tblPr firstRow="1" bandRow="1">
                <a:tableStyleId>{5C22544A-7EE6-4342-B048-85BDC9FD1C3A}</a:tableStyleId>
              </a:tblPr>
              <a:tblGrid>
                <a:gridCol w="1800200"/>
                <a:gridCol w="1584176"/>
                <a:gridCol w="4459367"/>
              </a:tblGrid>
              <a:tr h="45412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kern="1200" dirty="0" err="1" smtClean="0">
                          <a:solidFill>
                            <a:schemeClr val="lt1"/>
                          </a:solidFill>
                          <a:latin typeface="+mn-lt"/>
                          <a:ea typeface="+mn-ea"/>
                          <a:cs typeface="+mn-cs"/>
                        </a:rPr>
                        <a:t>Usuario</a:t>
                      </a:r>
                      <a:endParaRPr lang="es-ES" sz="1800" b="1" kern="1200" dirty="0" smtClean="0">
                        <a:solidFill>
                          <a:schemeClr val="lt1"/>
                        </a:solidFill>
                        <a:latin typeface="+mn-lt"/>
                        <a:ea typeface="+mn-ea"/>
                        <a:cs typeface="+mn-cs"/>
                      </a:endParaRPr>
                    </a:p>
                  </a:txBody>
                  <a:tcPr anchor="ctr"/>
                </a:tc>
                <a:tc>
                  <a:txBody>
                    <a:bodyPr/>
                    <a:lstStyle/>
                    <a:p>
                      <a:pPr algn="ctr"/>
                      <a:r>
                        <a:rPr lang="es-DO" dirty="0" smtClean="0"/>
                        <a:t>Tipo de Registro</a:t>
                      </a:r>
                      <a:endParaRPr lang="es-DO" dirty="0"/>
                    </a:p>
                  </a:txBody>
                  <a:tcPr/>
                </a:tc>
                <a:tc>
                  <a:txBody>
                    <a:bodyPr/>
                    <a:lstStyle/>
                    <a:p>
                      <a:pPr algn="ctr"/>
                      <a:endParaRPr lang="es-DO" dirty="0" smtClean="0"/>
                    </a:p>
                    <a:p>
                      <a:pPr algn="ctr"/>
                      <a:r>
                        <a:rPr lang="es-DO" dirty="0" smtClean="0"/>
                        <a:t>Empresas</a:t>
                      </a:r>
                      <a:endParaRPr lang="es-DO" dirty="0"/>
                    </a:p>
                  </a:txBody>
                  <a:tcPr/>
                </a:tc>
              </a:tr>
              <a:tr h="47943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participante1303</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Consorcio </a:t>
                      </a:r>
                      <a:r>
                        <a:rPr lang="es-DO" sz="1800" b="0" i="0" u="none" strike="noStrike" kern="1200" baseline="0" dirty="0" smtClean="0">
                          <a:solidFill>
                            <a:schemeClr val="dk1"/>
                          </a:solidFill>
                          <a:latin typeface="+mn-lt"/>
                          <a:ea typeface="+mn-ea"/>
                          <a:cs typeface="+mn-cs"/>
                        </a:rPr>
                        <a:t>	</a:t>
                      </a:r>
                      <a:endParaRPr lang="es-DO" dirty="0"/>
                    </a:p>
                  </a:txBody>
                  <a:tcPr/>
                </a:tc>
                <a:tc>
                  <a:txBody>
                    <a:bodyPr/>
                    <a:lstStyle/>
                    <a:p>
                      <a:r>
                        <a:rPr lang="es-DO" dirty="0" smtClean="0"/>
                        <a:t>Constructora Norberto </a:t>
                      </a:r>
                      <a:r>
                        <a:rPr lang="es-DO" dirty="0" err="1" smtClean="0"/>
                        <a:t>Odebrecht</a:t>
                      </a:r>
                      <a:r>
                        <a:rPr lang="es-DO" dirty="0" smtClean="0"/>
                        <a:t>, S.A.</a:t>
                      </a:r>
                    </a:p>
                    <a:p>
                      <a:r>
                        <a:rPr lang="es-DO" dirty="0" err="1" smtClean="0"/>
                        <a:t>Tecnimont</a:t>
                      </a:r>
                      <a:r>
                        <a:rPr lang="es-DO" dirty="0" smtClean="0"/>
                        <a:t>, </a:t>
                      </a:r>
                      <a:r>
                        <a:rPr lang="es-DO" dirty="0" err="1" smtClean="0"/>
                        <a:t>S.p.A</a:t>
                      </a:r>
                      <a:r>
                        <a:rPr lang="es-DO" dirty="0" smtClean="0"/>
                        <a:t>.</a:t>
                      </a:r>
                      <a:endParaRPr lang="es-DO" dirty="0"/>
                    </a:p>
                  </a:txBody>
                  <a:tcPr/>
                </a:tc>
              </a:tr>
              <a:tr h="47943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participante1307</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Individual</a:t>
                      </a:r>
                      <a:endParaRPr lang="es-DO" sz="1600" b="1" kern="1200" dirty="0">
                        <a:solidFill>
                          <a:schemeClr val="tx1"/>
                        </a:solidFill>
                        <a:latin typeface="+mn-lt"/>
                        <a:ea typeface="Calibri"/>
                        <a:cs typeface="Times New Roman"/>
                      </a:endParaRPr>
                    </a:p>
                  </a:txBody>
                  <a:tcPr/>
                </a:tc>
                <a:tc>
                  <a:txBody>
                    <a:bodyPr/>
                    <a:lstStyle/>
                    <a:p>
                      <a:r>
                        <a:rPr lang="en-US" dirty="0" smtClean="0"/>
                        <a:t>China </a:t>
                      </a:r>
                      <a:r>
                        <a:rPr lang="en-US" dirty="0" err="1" smtClean="0"/>
                        <a:t>Gezhouba</a:t>
                      </a:r>
                      <a:r>
                        <a:rPr lang="en-US" dirty="0" smtClean="0"/>
                        <a:t> Group Company Limited</a:t>
                      </a:r>
                      <a:endParaRPr lang="es-DO" dirty="0"/>
                    </a:p>
                  </a:txBody>
                  <a:tcPr/>
                </a:tc>
              </a:tr>
              <a:tr h="47943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participante1315</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Individual</a:t>
                      </a:r>
                      <a:endParaRPr lang="es-DO" sz="1600" b="1" kern="1200" dirty="0">
                        <a:solidFill>
                          <a:schemeClr val="tx1"/>
                        </a:solidFill>
                        <a:latin typeface="+mn-lt"/>
                        <a:ea typeface="Calibri"/>
                        <a:cs typeface="Times New Roman"/>
                      </a:endParaRPr>
                    </a:p>
                  </a:txBody>
                  <a:tcPr/>
                </a:tc>
                <a:tc>
                  <a:txBody>
                    <a:bodyPr/>
                    <a:lstStyle/>
                    <a:p>
                      <a:r>
                        <a:rPr lang="es-DO" dirty="0" smtClean="0"/>
                        <a:t>POSCO </a:t>
                      </a:r>
                      <a:r>
                        <a:rPr lang="es-DO" dirty="0" err="1" smtClean="0"/>
                        <a:t>Engineering</a:t>
                      </a:r>
                      <a:r>
                        <a:rPr lang="es-DO" dirty="0" smtClean="0"/>
                        <a:t> &amp; Co., Ltd.</a:t>
                      </a:r>
                      <a:endParaRPr lang="es-DO" dirty="0"/>
                    </a:p>
                  </a:txBody>
                  <a:tcPr/>
                </a:tc>
              </a:tr>
              <a:tr h="47943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participante1318</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Consorcio </a:t>
                      </a:r>
                      <a:endParaRPr lang="es-DO" sz="1600" b="1" kern="1200" dirty="0">
                        <a:solidFill>
                          <a:schemeClr val="tx1"/>
                        </a:solidFill>
                        <a:latin typeface="+mn-lt"/>
                        <a:ea typeface="Calibri"/>
                        <a:cs typeface="Times New Roman"/>
                      </a:endParaRPr>
                    </a:p>
                  </a:txBody>
                  <a:tcPr/>
                </a:tc>
                <a:tc>
                  <a:txBody>
                    <a:bodyPr/>
                    <a:lstStyle/>
                    <a:p>
                      <a:r>
                        <a:rPr lang="en-US" dirty="0" smtClean="0"/>
                        <a:t>SEPCOIII Electric Power Construction Corporation</a:t>
                      </a:r>
                      <a:r>
                        <a:rPr lang="en-US" baseline="0" dirty="0" smtClean="0"/>
                        <a:t>, </a:t>
                      </a:r>
                      <a:r>
                        <a:rPr lang="en-US" dirty="0" err="1" smtClean="0"/>
                        <a:t>Shangai</a:t>
                      </a:r>
                      <a:r>
                        <a:rPr lang="en-US" dirty="0" smtClean="0"/>
                        <a:t> Electric Group Company Limited,</a:t>
                      </a:r>
                      <a:r>
                        <a:rPr lang="en-US" baseline="0" dirty="0" smtClean="0"/>
                        <a:t> </a:t>
                      </a:r>
                      <a:r>
                        <a:rPr lang="en-US" dirty="0" err="1" smtClean="0"/>
                        <a:t>Dinamics</a:t>
                      </a:r>
                      <a:r>
                        <a:rPr lang="en-US" dirty="0" smtClean="0"/>
                        <a:t> Solutions (DS), S.R.L.</a:t>
                      </a:r>
                      <a:endParaRPr lang="es-DO" dirty="0"/>
                    </a:p>
                  </a:txBody>
                  <a:tcPr/>
                </a:tc>
              </a:tr>
              <a:tr h="47812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participante1322</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Individual</a:t>
                      </a:r>
                      <a:endParaRPr lang="es-DO" sz="1600" b="1" kern="1200" dirty="0">
                        <a:solidFill>
                          <a:schemeClr val="tx1"/>
                        </a:solidFill>
                        <a:latin typeface="+mn-lt"/>
                        <a:ea typeface="Calibri"/>
                        <a:cs typeface="Times New Roman"/>
                      </a:endParaRPr>
                    </a:p>
                  </a:txBody>
                  <a:tcPr/>
                </a:tc>
                <a:tc>
                  <a:txBody>
                    <a:bodyPr/>
                    <a:lstStyle/>
                    <a:p>
                      <a:r>
                        <a:rPr lang="es-DO" dirty="0" smtClean="0"/>
                        <a:t>CB&amp;I Dominicana, S.R.L.</a:t>
                      </a:r>
                      <a:endParaRPr lang="es-DO" dirty="0"/>
                    </a:p>
                  </a:txBody>
                  <a:tcPr/>
                </a:tc>
              </a:tr>
              <a:tr h="478129">
                <a:tc>
                  <a:txBody>
                    <a:bodyPr/>
                    <a:lstStyle/>
                    <a:p>
                      <a:pPr marL="0" algn="ctr" defTabSz="914400" rtl="0" eaLnBrk="1" latinLnBrk="0" hangingPunct="1">
                        <a:lnSpc>
                          <a:spcPct val="115000"/>
                        </a:lnSpc>
                        <a:spcAft>
                          <a:spcPts val="0"/>
                        </a:spcAft>
                      </a:pPr>
                      <a:r>
                        <a:rPr lang="es-DO" sz="1600" b="1" kern="1200" dirty="0" smtClean="0">
                          <a:solidFill>
                            <a:schemeClr val="tx1"/>
                          </a:solidFill>
                          <a:latin typeface="+mn-lt"/>
                          <a:ea typeface="Calibri"/>
                          <a:cs typeface="Times New Roman"/>
                        </a:rPr>
                        <a:t>participante1336</a:t>
                      </a:r>
                      <a:endParaRPr lang="es-DO" sz="1600" b="1" kern="1200" dirty="0">
                        <a:solidFill>
                          <a:schemeClr val="tx1"/>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DO" sz="1600" b="1" kern="1200" dirty="0" smtClean="0">
                          <a:solidFill>
                            <a:schemeClr val="tx1"/>
                          </a:solidFill>
                          <a:latin typeface="+mn-lt"/>
                          <a:ea typeface="Calibri"/>
                          <a:cs typeface="Times New Roman"/>
                        </a:rPr>
                        <a:t>Consorcio </a:t>
                      </a:r>
                      <a:endParaRPr lang="es-DO" sz="1600" b="1" kern="1200" dirty="0">
                        <a:solidFill>
                          <a:schemeClr val="tx1"/>
                        </a:solidFill>
                        <a:latin typeface="+mn-lt"/>
                        <a:ea typeface="Calibri"/>
                        <a:cs typeface="Times New Roman"/>
                      </a:endParaRPr>
                    </a:p>
                  </a:txBody>
                  <a:tcPr/>
                </a:tc>
                <a:tc>
                  <a:txBody>
                    <a:bodyPr/>
                    <a:lstStyle/>
                    <a:p>
                      <a:r>
                        <a:rPr lang="es-DO" dirty="0" err="1" smtClean="0"/>
                        <a:t>Daewoo</a:t>
                      </a:r>
                      <a:r>
                        <a:rPr lang="es-DO" dirty="0" smtClean="0"/>
                        <a:t> International </a:t>
                      </a:r>
                      <a:r>
                        <a:rPr lang="es-DO" dirty="0" err="1" smtClean="0"/>
                        <a:t>Corporation</a:t>
                      </a:r>
                      <a:r>
                        <a:rPr lang="es-DO" dirty="0" smtClean="0"/>
                        <a:t>,</a:t>
                      </a:r>
                      <a:r>
                        <a:rPr lang="es-DO" baseline="0" dirty="0" smtClean="0"/>
                        <a:t> </a:t>
                      </a:r>
                      <a:r>
                        <a:rPr lang="es-DO" dirty="0" smtClean="0"/>
                        <a:t>Hyundai Heavy Industries Co., Ltd.,</a:t>
                      </a:r>
                      <a:r>
                        <a:rPr lang="es-DO" baseline="0" dirty="0" smtClean="0"/>
                        <a:t> </a:t>
                      </a:r>
                      <a:r>
                        <a:rPr lang="es-DO" dirty="0" err="1" smtClean="0"/>
                        <a:t>Mitsui</a:t>
                      </a:r>
                      <a:r>
                        <a:rPr lang="es-DO" dirty="0" smtClean="0"/>
                        <a:t> &amp; Co., Ltd.</a:t>
                      </a:r>
                      <a:endParaRPr lang="es-DO" dirty="0"/>
                    </a:p>
                  </a:txBody>
                  <a:tcPr/>
                </a:tc>
              </a:tr>
            </a:tbl>
          </a:graphicData>
        </a:graphic>
      </p:graphicFrame>
    </p:spTree>
    <p:extLst>
      <p:ext uri="{BB962C8B-B14F-4D97-AF65-F5344CB8AC3E}">
        <p14:creationId xmlns:p14="http://schemas.microsoft.com/office/powerpoint/2010/main" val="2599364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Reseña Proceso </a:t>
            </a:r>
            <a:r>
              <a:rPr lang="es-DO" sz="2800" dirty="0" smtClean="0">
                <a:solidFill>
                  <a:schemeClr val="bg1"/>
                </a:solidFill>
              </a:rPr>
              <a:t>Licitación </a:t>
            </a:r>
            <a:r>
              <a:rPr lang="es-DO" sz="2800" dirty="0">
                <a:solidFill>
                  <a:schemeClr val="bg1"/>
                </a:solidFill>
              </a:rPr>
              <a:t>CDEEE-LPI-01-2013</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13</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36712"/>
            <a:ext cx="8450924"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000" dirty="0">
                <a:solidFill>
                  <a:schemeClr val="accent1">
                    <a:lumMod val="75000"/>
                  </a:schemeClr>
                </a:solidFill>
              </a:rPr>
              <a:t>Conforme lo establecen las Bases</a:t>
            </a:r>
            <a:r>
              <a:rPr lang="es-DO" sz="2000" dirty="0" smtClean="0">
                <a:solidFill>
                  <a:schemeClr val="accent1">
                    <a:lumMod val="75000"/>
                  </a:schemeClr>
                </a:solidFill>
              </a:rPr>
              <a:t>, </a:t>
            </a:r>
            <a:r>
              <a:rPr lang="es-DO" sz="2000" dirty="0">
                <a:solidFill>
                  <a:schemeClr val="accent1">
                    <a:lumMod val="75000"/>
                  </a:schemeClr>
                </a:solidFill>
              </a:rPr>
              <a:t>se informó de la calificación total resultante de la Evaluación de la Oferta Técnica en base a la asignación de puntos prevista en la Tabla De Puntuación </a:t>
            </a:r>
            <a:r>
              <a:rPr lang="es-DO" sz="2000" dirty="0" smtClean="0">
                <a:solidFill>
                  <a:schemeClr val="accent1">
                    <a:lumMod val="75000"/>
                  </a:schemeClr>
                </a:solidFill>
              </a:rPr>
              <a:t>Técnica. </a:t>
            </a:r>
          </a:p>
        </p:txBody>
      </p:sp>
      <p:graphicFrame>
        <p:nvGraphicFramePr>
          <p:cNvPr id="2" name="Table 1"/>
          <p:cNvGraphicFramePr>
            <a:graphicFrameLocks noGrp="1"/>
          </p:cNvGraphicFramePr>
          <p:nvPr>
            <p:extLst>
              <p:ext uri="{D42A27DB-BD31-4B8C-83A1-F6EECF244321}">
                <p14:modId xmlns:p14="http://schemas.microsoft.com/office/powerpoint/2010/main" val="2473889418"/>
              </p:ext>
            </p:extLst>
          </p:nvPr>
        </p:nvGraphicFramePr>
        <p:xfrm>
          <a:off x="683568" y="2132856"/>
          <a:ext cx="7776864" cy="2931160"/>
        </p:xfrm>
        <a:graphic>
          <a:graphicData uri="http://schemas.openxmlformats.org/drawingml/2006/table">
            <a:tbl>
              <a:tblPr firstRow="1" bandRow="1">
                <a:tableStyleId>{5C22544A-7EE6-4342-B048-85BDC9FD1C3A}</a:tableStyleId>
              </a:tblPr>
              <a:tblGrid>
                <a:gridCol w="5795965"/>
                <a:gridCol w="1980899"/>
              </a:tblGrid>
              <a:tr h="370840">
                <a:tc>
                  <a:txBody>
                    <a:bodyPr/>
                    <a:lstStyle/>
                    <a:p>
                      <a:pPr algn="ctr"/>
                      <a:r>
                        <a:rPr lang="es-DO" dirty="0" smtClean="0"/>
                        <a:t>Participante Oferente</a:t>
                      </a:r>
                      <a:endParaRPr lang="es-DO" dirty="0"/>
                    </a:p>
                  </a:txBody>
                  <a:tcPr/>
                </a:tc>
                <a:tc>
                  <a:txBody>
                    <a:bodyPr/>
                    <a:lstStyle/>
                    <a:p>
                      <a:pPr algn="ctr"/>
                      <a:r>
                        <a:rPr lang="es-DO" dirty="0" smtClean="0"/>
                        <a:t>Puntuación Total</a:t>
                      </a:r>
                      <a:endParaRPr lang="es-DO" dirty="0"/>
                    </a:p>
                  </a:txBody>
                  <a:tcPr/>
                </a:tc>
              </a:tr>
              <a:tr h="370840">
                <a:tc>
                  <a:txBody>
                    <a:bodyPr/>
                    <a:lstStyle/>
                    <a:p>
                      <a:r>
                        <a:rPr lang="es-DO" sz="1600" dirty="0" smtClean="0"/>
                        <a:t>Consorcio integrado por las empresas China </a:t>
                      </a:r>
                      <a:r>
                        <a:rPr lang="es-DO" sz="1600" dirty="0" err="1" smtClean="0"/>
                        <a:t>Gezhouba</a:t>
                      </a:r>
                      <a:r>
                        <a:rPr lang="es-DO" sz="1600" dirty="0" smtClean="0"/>
                        <a:t> </a:t>
                      </a:r>
                      <a:r>
                        <a:rPr lang="es-DO" sz="1600" dirty="0" err="1" smtClean="0"/>
                        <a:t>Group</a:t>
                      </a:r>
                      <a:r>
                        <a:rPr lang="es-DO" sz="1600" dirty="0" smtClean="0"/>
                        <a:t> Company </a:t>
                      </a:r>
                      <a:r>
                        <a:rPr lang="es-DO" sz="1600" dirty="0" err="1" smtClean="0"/>
                        <a:t>Limited</a:t>
                      </a:r>
                      <a:r>
                        <a:rPr lang="es-DO" sz="1600" dirty="0" smtClean="0"/>
                        <a:t> y Consorcio IMPE, C. x A</a:t>
                      </a:r>
                      <a:endParaRPr lang="es-DO" sz="1600" dirty="0"/>
                    </a:p>
                  </a:txBody>
                  <a:tcPr/>
                </a:tc>
                <a:tc>
                  <a:txBody>
                    <a:bodyPr/>
                    <a:lstStyle/>
                    <a:p>
                      <a:pPr algn="ctr"/>
                      <a:r>
                        <a:rPr lang="es-DO" dirty="0" smtClean="0"/>
                        <a:t>34.85</a:t>
                      </a:r>
                      <a:endParaRPr lang="es-DO" dirty="0"/>
                    </a:p>
                  </a:txBody>
                  <a:tcPr anchor="ctr"/>
                </a:tc>
              </a:tr>
              <a:tr h="370840">
                <a:tc>
                  <a:txBody>
                    <a:bodyPr/>
                    <a:lstStyle/>
                    <a:p>
                      <a:r>
                        <a:rPr lang="es-DO" sz="1600" kern="1200" dirty="0" smtClean="0">
                          <a:solidFill>
                            <a:schemeClr val="dk1"/>
                          </a:solidFill>
                          <a:latin typeface="+mn-lt"/>
                          <a:ea typeface="+mn-ea"/>
                          <a:cs typeface="+mn-cs"/>
                        </a:rPr>
                        <a:t>Consorcio integrado por las empresas POSCO </a:t>
                      </a:r>
                      <a:r>
                        <a:rPr lang="es-DO" sz="1600" kern="1200" dirty="0" err="1" smtClean="0">
                          <a:solidFill>
                            <a:schemeClr val="dk1"/>
                          </a:solidFill>
                          <a:latin typeface="+mn-lt"/>
                          <a:ea typeface="+mn-ea"/>
                          <a:cs typeface="+mn-cs"/>
                        </a:rPr>
                        <a:t>Engineering</a:t>
                      </a:r>
                      <a:r>
                        <a:rPr lang="es-DO" sz="1600" kern="1200" dirty="0" smtClean="0">
                          <a:solidFill>
                            <a:schemeClr val="dk1"/>
                          </a:solidFill>
                          <a:latin typeface="+mn-lt"/>
                          <a:ea typeface="+mn-ea"/>
                          <a:cs typeface="+mn-cs"/>
                        </a:rPr>
                        <a:t> &amp; </a:t>
                      </a:r>
                      <a:r>
                        <a:rPr lang="es-DO" sz="1600" kern="1200" dirty="0" err="1" smtClean="0">
                          <a:solidFill>
                            <a:schemeClr val="dk1"/>
                          </a:solidFill>
                          <a:latin typeface="+mn-lt"/>
                          <a:ea typeface="+mn-ea"/>
                          <a:cs typeface="+mn-cs"/>
                        </a:rPr>
                        <a:t>Construction</a:t>
                      </a:r>
                      <a:r>
                        <a:rPr lang="es-DO" sz="1600" kern="1200" dirty="0" smtClean="0">
                          <a:solidFill>
                            <a:schemeClr val="dk1"/>
                          </a:solidFill>
                          <a:latin typeface="+mn-lt"/>
                          <a:ea typeface="+mn-ea"/>
                          <a:cs typeface="+mn-cs"/>
                        </a:rPr>
                        <a:t> Co. Ltd., Andrade Gutiérrez S.A., y OCECON, S.R.L.</a:t>
                      </a:r>
                      <a:endParaRPr lang="es-DO" sz="1600" kern="1200" dirty="0">
                        <a:solidFill>
                          <a:schemeClr val="dk1"/>
                        </a:solidFill>
                        <a:latin typeface="+mn-lt"/>
                        <a:ea typeface="+mn-ea"/>
                        <a:cs typeface="+mn-cs"/>
                      </a:endParaRPr>
                    </a:p>
                  </a:txBody>
                  <a:tcPr/>
                </a:tc>
                <a:tc>
                  <a:txBody>
                    <a:bodyPr/>
                    <a:lstStyle/>
                    <a:p>
                      <a:pPr marL="0" algn="ctr" defTabSz="914400" rtl="0" eaLnBrk="1" latinLnBrk="0" hangingPunct="1"/>
                      <a:r>
                        <a:rPr lang="es-DO" sz="1800" kern="1200" dirty="0" smtClean="0">
                          <a:solidFill>
                            <a:schemeClr val="dk1"/>
                          </a:solidFill>
                          <a:latin typeface="+mn-lt"/>
                          <a:ea typeface="+mn-ea"/>
                          <a:cs typeface="+mn-cs"/>
                        </a:rPr>
                        <a:t>35.70</a:t>
                      </a:r>
                      <a:endParaRPr lang="es-DO" sz="1800" kern="1200" dirty="0">
                        <a:solidFill>
                          <a:schemeClr val="dk1"/>
                        </a:solidFill>
                        <a:latin typeface="+mn-lt"/>
                        <a:ea typeface="+mn-ea"/>
                        <a:cs typeface="+mn-cs"/>
                      </a:endParaRPr>
                    </a:p>
                  </a:txBody>
                  <a:tcPr anchor="ctr"/>
                </a:tc>
              </a:tr>
              <a:tr h="370840">
                <a:tc>
                  <a:txBody>
                    <a:bodyPr/>
                    <a:lstStyle/>
                    <a:p>
                      <a:r>
                        <a:rPr lang="es-DO" sz="1600" kern="1200" dirty="0" smtClean="0">
                          <a:solidFill>
                            <a:schemeClr val="dk1"/>
                          </a:solidFill>
                          <a:latin typeface="+mn-lt"/>
                          <a:ea typeface="+mn-ea"/>
                          <a:cs typeface="+mn-cs"/>
                        </a:rPr>
                        <a:t>Consorcio integrado por las empresas Constructora Norberto </a:t>
                      </a:r>
                      <a:r>
                        <a:rPr lang="es-DO" sz="1600" kern="1200" dirty="0" err="1" smtClean="0">
                          <a:solidFill>
                            <a:schemeClr val="dk1"/>
                          </a:solidFill>
                          <a:latin typeface="+mn-lt"/>
                          <a:ea typeface="+mn-ea"/>
                          <a:cs typeface="+mn-cs"/>
                        </a:rPr>
                        <a:t>Odebrecht</a:t>
                      </a:r>
                      <a:r>
                        <a:rPr lang="es-DO" sz="1600" kern="1200" dirty="0" smtClean="0">
                          <a:solidFill>
                            <a:schemeClr val="dk1"/>
                          </a:solidFill>
                          <a:latin typeface="+mn-lt"/>
                          <a:ea typeface="+mn-ea"/>
                          <a:cs typeface="+mn-cs"/>
                        </a:rPr>
                        <a:t>, S.A., </a:t>
                      </a:r>
                      <a:r>
                        <a:rPr lang="es-DO" sz="1600" kern="1200" dirty="0" err="1" smtClean="0">
                          <a:solidFill>
                            <a:schemeClr val="dk1"/>
                          </a:solidFill>
                          <a:latin typeface="+mn-lt"/>
                          <a:ea typeface="+mn-ea"/>
                          <a:cs typeface="+mn-cs"/>
                        </a:rPr>
                        <a:t>Tecnimont</a:t>
                      </a:r>
                      <a:r>
                        <a:rPr lang="es-DO" sz="1600" kern="1200" dirty="0" smtClean="0">
                          <a:solidFill>
                            <a:schemeClr val="dk1"/>
                          </a:solidFill>
                          <a:latin typeface="+mn-lt"/>
                          <a:ea typeface="+mn-ea"/>
                          <a:cs typeface="+mn-cs"/>
                        </a:rPr>
                        <a:t> S. p. A. e Ingeniería Estrella S.R.L</a:t>
                      </a:r>
                      <a:endParaRPr lang="es-DO" sz="1600" kern="1200" dirty="0">
                        <a:solidFill>
                          <a:schemeClr val="dk1"/>
                        </a:solidFill>
                        <a:latin typeface="+mn-lt"/>
                        <a:ea typeface="+mn-ea"/>
                        <a:cs typeface="+mn-cs"/>
                      </a:endParaRPr>
                    </a:p>
                  </a:txBody>
                  <a:tcPr/>
                </a:tc>
                <a:tc>
                  <a:txBody>
                    <a:bodyPr/>
                    <a:lstStyle/>
                    <a:p>
                      <a:pPr algn="ctr"/>
                      <a:r>
                        <a:rPr lang="es-DO" b="1" dirty="0" smtClean="0"/>
                        <a:t>48.95</a:t>
                      </a:r>
                      <a:endParaRPr lang="es-DO" b="1" dirty="0"/>
                    </a:p>
                  </a:txBody>
                  <a:tcPr anchor="ctr"/>
                </a:tc>
              </a:tr>
              <a:tr h="370840">
                <a:tc>
                  <a:txBody>
                    <a:bodyPr/>
                    <a:lstStyle/>
                    <a:p>
                      <a:r>
                        <a:rPr lang="es-DO" sz="1600" kern="1200" dirty="0" smtClean="0">
                          <a:solidFill>
                            <a:schemeClr val="dk1"/>
                          </a:solidFill>
                          <a:latin typeface="+mn-lt"/>
                          <a:ea typeface="+mn-ea"/>
                          <a:cs typeface="+mn-cs"/>
                        </a:rPr>
                        <a:t>Consorcio integrado por las empresas SEPCOIII Electric </a:t>
                      </a:r>
                      <a:r>
                        <a:rPr lang="es-DO" sz="1600" kern="1200" dirty="0" err="1" smtClean="0">
                          <a:solidFill>
                            <a:schemeClr val="dk1"/>
                          </a:solidFill>
                          <a:latin typeface="+mn-lt"/>
                          <a:ea typeface="+mn-ea"/>
                          <a:cs typeface="+mn-cs"/>
                        </a:rPr>
                        <a:t>Power</a:t>
                      </a:r>
                      <a:r>
                        <a:rPr lang="es-DO" sz="1600" kern="1200" dirty="0" smtClean="0">
                          <a:solidFill>
                            <a:schemeClr val="dk1"/>
                          </a:solidFill>
                          <a:latin typeface="+mn-lt"/>
                          <a:ea typeface="+mn-ea"/>
                          <a:cs typeface="+mn-cs"/>
                        </a:rPr>
                        <a:t> </a:t>
                      </a:r>
                      <a:r>
                        <a:rPr lang="es-DO" sz="1600" kern="1200" dirty="0" err="1" smtClean="0">
                          <a:solidFill>
                            <a:schemeClr val="dk1"/>
                          </a:solidFill>
                          <a:latin typeface="+mn-lt"/>
                          <a:ea typeface="+mn-ea"/>
                          <a:cs typeface="+mn-cs"/>
                        </a:rPr>
                        <a:t>Construction</a:t>
                      </a:r>
                      <a:r>
                        <a:rPr lang="es-DO" sz="1600" kern="1200" dirty="0" smtClean="0">
                          <a:solidFill>
                            <a:schemeClr val="dk1"/>
                          </a:solidFill>
                          <a:latin typeface="+mn-lt"/>
                          <a:ea typeface="+mn-ea"/>
                          <a:cs typeface="+mn-cs"/>
                        </a:rPr>
                        <a:t> </a:t>
                      </a:r>
                      <a:r>
                        <a:rPr lang="es-DO" sz="1600" kern="1200" dirty="0" err="1" smtClean="0">
                          <a:solidFill>
                            <a:schemeClr val="dk1"/>
                          </a:solidFill>
                          <a:latin typeface="+mn-lt"/>
                          <a:ea typeface="+mn-ea"/>
                          <a:cs typeface="+mn-cs"/>
                        </a:rPr>
                        <a:t>Corporation</a:t>
                      </a:r>
                      <a:r>
                        <a:rPr lang="es-DO" sz="1600" kern="1200" dirty="0" smtClean="0">
                          <a:solidFill>
                            <a:schemeClr val="dk1"/>
                          </a:solidFill>
                          <a:latin typeface="+mn-lt"/>
                          <a:ea typeface="+mn-ea"/>
                          <a:cs typeface="+mn-cs"/>
                        </a:rPr>
                        <a:t>, </a:t>
                      </a:r>
                      <a:r>
                        <a:rPr lang="es-DO" sz="1600" kern="1200" dirty="0" err="1" smtClean="0">
                          <a:solidFill>
                            <a:schemeClr val="dk1"/>
                          </a:solidFill>
                          <a:latin typeface="+mn-lt"/>
                          <a:ea typeface="+mn-ea"/>
                          <a:cs typeface="+mn-cs"/>
                        </a:rPr>
                        <a:t>Shangai</a:t>
                      </a:r>
                      <a:r>
                        <a:rPr lang="es-DO" sz="1600" kern="1200" dirty="0" smtClean="0">
                          <a:solidFill>
                            <a:schemeClr val="dk1"/>
                          </a:solidFill>
                          <a:latin typeface="+mn-lt"/>
                          <a:ea typeface="+mn-ea"/>
                          <a:cs typeface="+mn-cs"/>
                        </a:rPr>
                        <a:t> Electric </a:t>
                      </a:r>
                      <a:r>
                        <a:rPr lang="es-DO" sz="1600" kern="1200" dirty="0" err="1" smtClean="0">
                          <a:solidFill>
                            <a:schemeClr val="dk1"/>
                          </a:solidFill>
                          <a:latin typeface="+mn-lt"/>
                          <a:ea typeface="+mn-ea"/>
                          <a:cs typeface="+mn-cs"/>
                        </a:rPr>
                        <a:t>Group</a:t>
                      </a:r>
                      <a:r>
                        <a:rPr lang="es-DO" sz="1600" kern="1200" dirty="0" smtClean="0">
                          <a:solidFill>
                            <a:schemeClr val="dk1"/>
                          </a:solidFill>
                          <a:latin typeface="+mn-lt"/>
                          <a:ea typeface="+mn-ea"/>
                          <a:cs typeface="+mn-cs"/>
                        </a:rPr>
                        <a:t> Company </a:t>
                      </a:r>
                      <a:r>
                        <a:rPr lang="es-DO" sz="1600" kern="1200" dirty="0" err="1" smtClean="0">
                          <a:solidFill>
                            <a:schemeClr val="dk1"/>
                          </a:solidFill>
                          <a:latin typeface="+mn-lt"/>
                          <a:ea typeface="+mn-ea"/>
                          <a:cs typeface="+mn-cs"/>
                        </a:rPr>
                        <a:t>Limited</a:t>
                      </a:r>
                      <a:r>
                        <a:rPr lang="es-DO" sz="1600" kern="1200" dirty="0" smtClean="0">
                          <a:solidFill>
                            <a:schemeClr val="dk1"/>
                          </a:solidFill>
                          <a:latin typeface="+mn-lt"/>
                          <a:ea typeface="+mn-ea"/>
                          <a:cs typeface="+mn-cs"/>
                        </a:rPr>
                        <a:t> y Dynamics </a:t>
                      </a:r>
                      <a:r>
                        <a:rPr lang="es-DO" sz="1600" kern="1200" dirty="0" err="1" smtClean="0">
                          <a:solidFill>
                            <a:schemeClr val="dk1"/>
                          </a:solidFill>
                          <a:latin typeface="+mn-lt"/>
                          <a:ea typeface="+mn-ea"/>
                          <a:cs typeface="+mn-cs"/>
                        </a:rPr>
                        <a:t>Solutions</a:t>
                      </a:r>
                      <a:r>
                        <a:rPr lang="es-DO" sz="1600" kern="1200" dirty="0" smtClean="0">
                          <a:solidFill>
                            <a:schemeClr val="dk1"/>
                          </a:solidFill>
                          <a:latin typeface="+mn-lt"/>
                          <a:ea typeface="+mn-ea"/>
                          <a:cs typeface="+mn-cs"/>
                        </a:rPr>
                        <a:t> (DS) S.R.L.</a:t>
                      </a:r>
                      <a:endParaRPr lang="es-DO" sz="1600" kern="1200" dirty="0">
                        <a:solidFill>
                          <a:schemeClr val="dk1"/>
                        </a:solidFill>
                        <a:latin typeface="+mn-lt"/>
                        <a:ea typeface="+mn-ea"/>
                        <a:cs typeface="+mn-cs"/>
                      </a:endParaRPr>
                    </a:p>
                  </a:txBody>
                  <a:tcPr/>
                </a:tc>
                <a:tc>
                  <a:txBody>
                    <a:bodyPr/>
                    <a:lstStyle/>
                    <a:p>
                      <a:pPr algn="ctr"/>
                      <a:r>
                        <a:rPr lang="es-DO" dirty="0" smtClean="0"/>
                        <a:t>29.95</a:t>
                      </a:r>
                      <a:endParaRPr lang="es-DO" dirty="0"/>
                    </a:p>
                  </a:txBody>
                  <a:tcPr anchor="ctr"/>
                </a:tc>
              </a:tr>
            </a:tbl>
          </a:graphicData>
        </a:graphic>
      </p:graphicFrame>
      <p:sp>
        <p:nvSpPr>
          <p:cNvPr id="15" name="TextBox 14"/>
          <p:cNvSpPr txBox="1"/>
          <p:nvPr/>
        </p:nvSpPr>
        <p:spPr>
          <a:xfrm>
            <a:off x="395536" y="5235062"/>
            <a:ext cx="837891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2000" dirty="0" smtClean="0">
                <a:solidFill>
                  <a:schemeClr val="accent1">
                    <a:lumMod val="75000"/>
                  </a:schemeClr>
                </a:solidFill>
              </a:rPr>
              <a:t>Puntuación mínima para calificar: </a:t>
            </a:r>
            <a:r>
              <a:rPr lang="es-DO" sz="2000" b="1" dirty="0" smtClean="0">
                <a:solidFill>
                  <a:schemeClr val="accent1">
                    <a:lumMod val="75000"/>
                  </a:schemeClr>
                </a:solidFill>
              </a:rPr>
              <a:t>40 puntos </a:t>
            </a:r>
            <a:r>
              <a:rPr lang="es-DO" sz="2000" dirty="0" smtClean="0">
                <a:solidFill>
                  <a:schemeClr val="accent1">
                    <a:lumMod val="75000"/>
                  </a:schemeClr>
                </a:solidFill>
              </a:rPr>
              <a:t>de 50.</a:t>
            </a:r>
          </a:p>
        </p:txBody>
      </p:sp>
    </p:spTree>
    <p:extLst>
      <p:ext uri="{BB962C8B-B14F-4D97-AF65-F5344CB8AC3E}">
        <p14:creationId xmlns:p14="http://schemas.microsoft.com/office/powerpoint/2010/main" val="2955507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Reseña Proceso </a:t>
            </a:r>
            <a:r>
              <a:rPr lang="es-DO" sz="2800" dirty="0" smtClean="0">
                <a:solidFill>
                  <a:schemeClr val="bg1"/>
                </a:solidFill>
              </a:rPr>
              <a:t>Licitación </a:t>
            </a:r>
            <a:r>
              <a:rPr lang="es-DO" sz="2800" dirty="0">
                <a:solidFill>
                  <a:schemeClr val="bg1"/>
                </a:solidFill>
              </a:rPr>
              <a:t>CDEEE-LPI-01-2013</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14</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36712"/>
            <a:ext cx="8450924" cy="458587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1900" dirty="0" smtClean="0">
                <a:solidFill>
                  <a:schemeClr val="accent1">
                    <a:lumMod val="75000"/>
                  </a:schemeClr>
                </a:solidFill>
              </a:rPr>
              <a:t>En </a:t>
            </a:r>
            <a:r>
              <a:rPr lang="es-DO" sz="1900" dirty="0">
                <a:solidFill>
                  <a:schemeClr val="accent1">
                    <a:lumMod val="75000"/>
                  </a:schemeClr>
                </a:solidFill>
              </a:rPr>
              <a:t>fecha 15 de noviembre de 2013 el Comité De Licitación </a:t>
            </a:r>
            <a:r>
              <a:rPr lang="es-DO" sz="1900" b="1" u="sng" dirty="0" smtClean="0">
                <a:solidFill>
                  <a:schemeClr val="accent1">
                    <a:lumMod val="75000"/>
                  </a:schemeClr>
                </a:solidFill>
              </a:rPr>
              <a:t>da la apertura </a:t>
            </a:r>
            <a:r>
              <a:rPr lang="es-DO" sz="1900" b="1" u="sng" dirty="0">
                <a:solidFill>
                  <a:schemeClr val="accent1">
                    <a:lumMod val="75000"/>
                  </a:schemeClr>
                </a:solidFill>
              </a:rPr>
              <a:t>al sobre contentivo de la Oferta Económica del único Participante</a:t>
            </a:r>
            <a:r>
              <a:rPr lang="es-DO" sz="1900" dirty="0">
                <a:solidFill>
                  <a:schemeClr val="accent1">
                    <a:lumMod val="75000"/>
                  </a:schemeClr>
                </a:solidFill>
              </a:rPr>
              <a:t> Oferente Semifinalista (por ser el único que sobrepasó la puntuación mínima en la evaluación técnica, según lo requerido en las Bases De Licitación), ascendente a la suma de </a:t>
            </a:r>
            <a:r>
              <a:rPr lang="es-DO" sz="1900" dirty="0" smtClean="0">
                <a:solidFill>
                  <a:schemeClr val="accent1">
                    <a:lumMod val="75000"/>
                  </a:schemeClr>
                </a:solidFill>
              </a:rPr>
              <a:t>Un Mil Novecientos Cuarenta y Cinco Millones con 00/100 Dólares Estadounidenses (US$1,945,000.00).</a:t>
            </a:r>
          </a:p>
          <a:p>
            <a:pPr marL="342900" indent="-342900" algn="just">
              <a:buFont typeface="Arial" pitchFamily="34" charset="0"/>
              <a:buChar char="•"/>
            </a:pPr>
            <a:endParaRPr lang="es-DO" sz="1900" dirty="0" smtClean="0">
              <a:solidFill>
                <a:schemeClr val="accent1">
                  <a:lumMod val="75000"/>
                </a:schemeClr>
              </a:solidFill>
            </a:endParaRPr>
          </a:p>
          <a:p>
            <a:pPr marL="342900" indent="-342900" algn="just">
              <a:buFont typeface="Arial" pitchFamily="34" charset="0"/>
              <a:buChar char="•"/>
            </a:pPr>
            <a:r>
              <a:rPr lang="es-DO" sz="2000" dirty="0">
                <a:solidFill>
                  <a:schemeClr val="accent1">
                    <a:lumMod val="75000"/>
                  </a:schemeClr>
                </a:solidFill>
              </a:rPr>
              <a:t>En fecha 14 de abril de 2014, La Corporación (actuando en representación de las Empresas Distribuidoras de Electricidad) y El Oferente Adjudicatario, </a:t>
            </a:r>
            <a:r>
              <a:rPr lang="es-DO" sz="2000" b="1" u="sng" dirty="0">
                <a:solidFill>
                  <a:schemeClr val="accent1">
                    <a:lumMod val="75000"/>
                  </a:schemeClr>
                </a:solidFill>
              </a:rPr>
              <a:t>suscribieron el Contrato No. 101-14</a:t>
            </a:r>
            <a:r>
              <a:rPr lang="es-DO" sz="2000" b="1" i="1" dirty="0">
                <a:solidFill>
                  <a:schemeClr val="accent1">
                    <a:lumMod val="75000"/>
                  </a:schemeClr>
                </a:solidFill>
              </a:rPr>
              <a:t> </a:t>
            </a:r>
            <a:r>
              <a:rPr lang="es-DO" sz="2000" dirty="0">
                <a:solidFill>
                  <a:schemeClr val="accent1">
                    <a:lumMod val="75000"/>
                  </a:schemeClr>
                </a:solidFill>
              </a:rPr>
              <a:t>para la Ingeniería, Procura y Construcción de una Central Generadora de Electricidad de 674.78 MW de Capacidad Neta Garantizada, compuesta por dos (2) Unidades Termoeléctricas en base a Carbón Mineral de 337.39 MW de Capacidad Neta.</a:t>
            </a:r>
          </a:p>
          <a:p>
            <a:pPr marL="342900" indent="-342900" algn="just">
              <a:buFont typeface="Arial" pitchFamily="34" charset="0"/>
              <a:buChar char="•"/>
            </a:pPr>
            <a:endParaRPr lang="es-DO" sz="1900" dirty="0">
              <a:solidFill>
                <a:schemeClr val="accent1">
                  <a:lumMod val="75000"/>
                </a:schemeClr>
              </a:solidFill>
            </a:endParaRPr>
          </a:p>
        </p:txBody>
      </p:sp>
    </p:spTree>
    <p:extLst>
      <p:ext uri="{BB962C8B-B14F-4D97-AF65-F5344CB8AC3E}">
        <p14:creationId xmlns:p14="http://schemas.microsoft.com/office/powerpoint/2010/main" val="2979288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15</a:t>
            </a:fld>
            <a:endParaRPr lang="es-DO">
              <a:solidFill>
                <a:prstClr val="black">
                  <a:tint val="75000"/>
                </a:prstClr>
              </a:solidFill>
            </a:endParaRPr>
          </a:p>
        </p:txBody>
      </p:sp>
      <p:grpSp>
        <p:nvGrpSpPr>
          <p:cNvPr id="15" name="Group 14"/>
          <p:cNvGrpSpPr/>
          <p:nvPr/>
        </p:nvGrpSpPr>
        <p:grpSpPr>
          <a:xfrm>
            <a:off x="1756539" y="1728374"/>
            <a:ext cx="5630922" cy="3401253"/>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1" name="Rectangle 10"/>
              <p:cNvSpPr/>
              <p:nvPr/>
            </p:nvSpPr>
            <p:spPr>
              <a:xfrm>
                <a:off x="1777911" y="2132856"/>
                <a:ext cx="6019633"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s-DO" sz="2000"/>
              </a:p>
            </p:txBody>
          </p:sp>
        </p:grpSp>
        <p:sp>
          <p:nvSpPr>
            <p:cNvPr id="14" name="Title 1"/>
            <p:cNvSpPr txBox="1">
              <a:spLocks/>
            </p:cNvSpPr>
            <p:nvPr/>
          </p:nvSpPr>
          <p:spPr>
            <a:xfrm>
              <a:off x="1346456" y="2348879"/>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5400" dirty="0" smtClean="0">
                  <a:solidFill>
                    <a:schemeClr val="bg1"/>
                  </a:solidFill>
                </a:rPr>
                <a:t>Aspectos Medioambientales</a:t>
              </a:r>
            </a:p>
          </p:txBody>
        </p:sp>
      </p:grpSp>
      <p:sp>
        <p:nvSpPr>
          <p:cNvPr id="2" name="Slide Number Placeholder 1"/>
          <p:cNvSpPr>
            <a:spLocks noGrp="1"/>
          </p:cNvSpPr>
          <p:nvPr>
            <p:ph type="sldNum" sz="quarter" idx="12"/>
          </p:nvPr>
        </p:nvSpPr>
        <p:spPr/>
        <p:txBody>
          <a:bodyPr/>
          <a:lstStyle/>
          <a:p>
            <a:fld id="{0B1B3480-57DF-4BC5-8CE7-E629E28281D6}" type="slidenum">
              <a:rPr lang="es-DO" smtClean="0"/>
              <a:pPr/>
              <a:t>15</a:t>
            </a:fld>
            <a:endParaRPr lang="es-DO"/>
          </a:p>
        </p:txBody>
      </p:sp>
      <p:pic>
        <p:nvPicPr>
          <p:cNvPr id="1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4204"/>
            <a:ext cx="2053955" cy="104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66700" y="152400"/>
            <a:ext cx="1909831" cy="1253326"/>
          </a:xfrm>
          <a:prstGeom prst="rect">
            <a:avLst/>
          </a:prstGeom>
        </p:spPr>
      </p:pic>
    </p:spTree>
    <p:extLst>
      <p:ext uri="{BB962C8B-B14F-4D97-AF65-F5344CB8AC3E}">
        <p14:creationId xmlns:p14="http://schemas.microsoft.com/office/powerpoint/2010/main" val="1415663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Consideraciones Medioambientales y Sociales </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16</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228600" y="869557"/>
            <a:ext cx="8568952"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000" dirty="0">
                <a:solidFill>
                  <a:schemeClr val="accent1">
                    <a:lumMod val="75000"/>
                  </a:schemeClr>
                </a:solidFill>
              </a:rPr>
              <a:t>El plan ambiental del Proyecto </a:t>
            </a:r>
            <a:r>
              <a:rPr lang="es-DO" sz="2000" dirty="0" smtClean="0">
                <a:solidFill>
                  <a:schemeClr val="accent1">
                    <a:lumMod val="75000"/>
                  </a:schemeClr>
                </a:solidFill>
              </a:rPr>
              <a:t>está </a:t>
            </a:r>
            <a:r>
              <a:rPr lang="es-DO" sz="2000" dirty="0">
                <a:solidFill>
                  <a:schemeClr val="accent1">
                    <a:lumMod val="75000"/>
                  </a:schemeClr>
                </a:solidFill>
              </a:rPr>
              <a:t>estructurado para cumplir con la legislación ambiental DR y el nivel de emisiones de acuerdo con las Normas de Desempeño de la IFC (Banco Mundial</a:t>
            </a:r>
            <a:r>
              <a:rPr lang="es-DO" sz="2000" dirty="0" smtClean="0">
                <a:solidFill>
                  <a:schemeClr val="accent1">
                    <a:lumMod val="75000"/>
                  </a:schemeClr>
                </a:solidFill>
              </a:rPr>
              <a:t>) y demás normas locales.</a:t>
            </a:r>
          </a:p>
          <a:p>
            <a:pPr algn="just"/>
            <a:endParaRPr lang="es-DO" sz="2000" dirty="0" smtClean="0">
              <a:solidFill>
                <a:schemeClr val="accent1">
                  <a:lumMod val="75000"/>
                </a:schemeClr>
              </a:solidFill>
            </a:endParaRPr>
          </a:p>
          <a:p>
            <a:pPr marL="342900" indent="-342900" algn="just">
              <a:buFont typeface="Arial" pitchFamily="34" charset="0"/>
              <a:buChar char="•"/>
            </a:pPr>
            <a:r>
              <a:rPr lang="es-ES" sz="2000" dirty="0" smtClean="0">
                <a:solidFill>
                  <a:schemeClr val="accent1">
                    <a:lumMod val="75000"/>
                  </a:schemeClr>
                </a:solidFill>
              </a:rPr>
              <a:t>La </a:t>
            </a:r>
            <a:r>
              <a:rPr lang="es-ES" sz="2000" dirty="0">
                <a:solidFill>
                  <a:schemeClr val="accent1">
                    <a:lumMod val="75000"/>
                  </a:schemeClr>
                </a:solidFill>
              </a:rPr>
              <a:t>ubicación del proyecto </a:t>
            </a:r>
            <a:r>
              <a:rPr lang="es-ES" sz="2000" dirty="0" smtClean="0">
                <a:solidFill>
                  <a:schemeClr val="accent1">
                    <a:lumMod val="75000"/>
                  </a:schemeClr>
                </a:solidFill>
              </a:rPr>
              <a:t>tiene una </a:t>
            </a:r>
            <a:r>
              <a:rPr lang="es-ES" sz="2000" dirty="0">
                <a:solidFill>
                  <a:schemeClr val="accent1">
                    <a:lumMod val="75000"/>
                  </a:schemeClr>
                </a:solidFill>
              </a:rPr>
              <a:t>biodiversidad muy baja, ya que ha sido zona de plantaciones de caña de azúcar durante más de 50 años.</a:t>
            </a:r>
          </a:p>
          <a:p>
            <a:pPr marL="342900" indent="-342900" algn="just">
              <a:buFont typeface="Arial" pitchFamily="34" charset="0"/>
              <a:buChar char="•"/>
            </a:pPr>
            <a:endParaRPr lang="es-ES" sz="2000" dirty="0">
              <a:solidFill>
                <a:schemeClr val="accent1">
                  <a:lumMod val="75000"/>
                </a:schemeClr>
              </a:solidFill>
            </a:endParaRPr>
          </a:p>
          <a:p>
            <a:pPr marL="342900" indent="-342900" algn="just">
              <a:buFont typeface="Arial" pitchFamily="34" charset="0"/>
              <a:buChar char="•"/>
            </a:pPr>
            <a:r>
              <a:rPr lang="es-ES" sz="2000" dirty="0">
                <a:solidFill>
                  <a:schemeClr val="accent1">
                    <a:lumMod val="75000"/>
                  </a:schemeClr>
                </a:solidFill>
              </a:rPr>
              <a:t>La zona </a:t>
            </a:r>
            <a:r>
              <a:rPr lang="es-ES" sz="2000" dirty="0" smtClean="0">
                <a:solidFill>
                  <a:schemeClr val="accent1">
                    <a:lumMod val="75000"/>
                  </a:schemeClr>
                </a:solidFill>
              </a:rPr>
              <a:t>está </a:t>
            </a:r>
            <a:r>
              <a:rPr lang="es-ES" sz="2000" dirty="0">
                <a:solidFill>
                  <a:schemeClr val="accent1">
                    <a:lumMod val="75000"/>
                  </a:schemeClr>
                </a:solidFill>
              </a:rPr>
              <a:t>aislada de las comunidades cercanas y no hay necesidad de reasentamiento de la población.</a:t>
            </a:r>
          </a:p>
          <a:p>
            <a:pPr marL="342900" indent="-342900" algn="just">
              <a:buFont typeface="Arial" pitchFamily="34" charset="0"/>
              <a:buChar char="•"/>
            </a:pPr>
            <a:endParaRPr lang="es-ES" sz="2000" dirty="0">
              <a:solidFill>
                <a:schemeClr val="accent1">
                  <a:lumMod val="75000"/>
                </a:schemeClr>
              </a:solidFill>
            </a:endParaRPr>
          </a:p>
          <a:p>
            <a:pPr marL="342900" indent="-342900" algn="just">
              <a:buFont typeface="Arial" pitchFamily="34" charset="0"/>
              <a:buChar char="•"/>
            </a:pPr>
            <a:r>
              <a:rPr lang="es-ES" sz="2000" dirty="0">
                <a:solidFill>
                  <a:schemeClr val="accent1">
                    <a:lumMod val="75000"/>
                  </a:schemeClr>
                </a:solidFill>
              </a:rPr>
              <a:t>Tampoco hay parques nacionales, reservas naturales y áreas protegidas o alrededor de la central termoeléctrica.</a:t>
            </a:r>
          </a:p>
          <a:p>
            <a:pPr marL="342900" indent="-342900" algn="just">
              <a:buFont typeface="Arial" pitchFamily="34" charset="0"/>
              <a:buChar char="•"/>
            </a:pPr>
            <a:endParaRPr lang="es-DO" sz="2000" dirty="0" smtClean="0">
              <a:solidFill>
                <a:schemeClr val="accent1">
                  <a:lumMod val="75000"/>
                </a:schemeClr>
              </a:solidFill>
            </a:endParaRPr>
          </a:p>
          <a:p>
            <a:pPr marL="342900" indent="-342900" algn="just">
              <a:buFont typeface="Arial" pitchFamily="34" charset="0"/>
              <a:buChar char="•"/>
            </a:pPr>
            <a:r>
              <a:rPr lang="es-DO" sz="2000" dirty="0" smtClean="0">
                <a:solidFill>
                  <a:schemeClr val="accent1">
                    <a:lumMod val="75000"/>
                  </a:schemeClr>
                </a:solidFill>
              </a:rPr>
              <a:t>Central de alta eficiencia para un menor consumo de combustible por cada </a:t>
            </a:r>
            <a:r>
              <a:rPr lang="es-DO" sz="2000" dirty="0" err="1" smtClean="0">
                <a:solidFill>
                  <a:schemeClr val="accent1">
                    <a:lumMod val="75000"/>
                  </a:schemeClr>
                </a:solidFill>
              </a:rPr>
              <a:t>kWh</a:t>
            </a:r>
            <a:r>
              <a:rPr lang="es-DO" sz="2000" dirty="0" smtClean="0">
                <a:solidFill>
                  <a:schemeClr val="accent1">
                    <a:lumMod val="75000"/>
                  </a:schemeClr>
                </a:solidFill>
              </a:rPr>
              <a:t> y así menor producción de CO2.  Elemento clave para conseguir aprobación del financiamiento por parte de SACE y el “pool” de bancos.</a:t>
            </a:r>
            <a:endParaRPr lang="es-DO" sz="2000" dirty="0">
              <a:solidFill>
                <a:schemeClr val="accent1">
                  <a:lumMod val="75000"/>
                </a:schemeClr>
              </a:solidFill>
            </a:endParaRPr>
          </a:p>
        </p:txBody>
      </p:sp>
    </p:spTree>
    <p:extLst>
      <p:ext uri="{BB962C8B-B14F-4D97-AF65-F5344CB8AC3E}">
        <p14:creationId xmlns:p14="http://schemas.microsoft.com/office/powerpoint/2010/main" val="1513444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4" name="3 Marcador de número de diapositiva"/>
          <p:cNvSpPr>
            <a:spLocks noGrp="1"/>
          </p:cNvSpPr>
          <p:nvPr>
            <p:ph type="sldNum" sz="quarter" idx="12"/>
          </p:nvPr>
        </p:nvSpPr>
        <p:spPr/>
        <p:txBody>
          <a:bodyPr/>
          <a:lstStyle/>
          <a:p>
            <a:fld id="{9753D2A3-B401-4BFA-AFF7-4CCE7A605AE6}" type="slidenum">
              <a:rPr lang="es-DO" smtClean="0"/>
              <a:pPr/>
              <a:t>17</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228600" y="825381"/>
            <a:ext cx="8663880" cy="53399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ES" sz="2000" dirty="0" smtClean="0">
                <a:solidFill>
                  <a:schemeClr val="accent1">
                    <a:lumMod val="75000"/>
                  </a:schemeClr>
                </a:solidFill>
              </a:rPr>
              <a:t>Estudio </a:t>
            </a:r>
            <a:r>
              <a:rPr lang="es-ES" sz="2000" dirty="0">
                <a:solidFill>
                  <a:schemeClr val="accent1">
                    <a:lumMod val="75000"/>
                  </a:schemeClr>
                </a:solidFill>
              </a:rPr>
              <a:t>de Impacto Ambiental (</a:t>
            </a:r>
            <a:r>
              <a:rPr lang="es-ES" sz="2000" dirty="0" err="1">
                <a:solidFill>
                  <a:schemeClr val="accent1">
                    <a:lumMod val="75000"/>
                  </a:schemeClr>
                </a:solidFill>
              </a:rPr>
              <a:t>EsIA</a:t>
            </a:r>
            <a:r>
              <a:rPr lang="es-ES" sz="2000" dirty="0">
                <a:solidFill>
                  <a:schemeClr val="accent1">
                    <a:lumMod val="75000"/>
                  </a:schemeClr>
                </a:solidFill>
              </a:rPr>
              <a:t>), elaborado por consultores nacionales de acuerdo con los términos de referencia de MIMARENA y posteriormente aprobado mediante Licencia Ambiental definitiva por la misma autoridad </a:t>
            </a:r>
            <a:r>
              <a:rPr lang="es-ES" sz="2000" dirty="0" smtClean="0">
                <a:solidFill>
                  <a:schemeClr val="accent1">
                    <a:lumMod val="75000"/>
                  </a:schemeClr>
                </a:solidFill>
              </a:rPr>
              <a:t>ambiental.</a:t>
            </a:r>
          </a:p>
          <a:p>
            <a:pPr marL="342900" indent="-342900" algn="just">
              <a:buFont typeface="Arial" pitchFamily="34" charset="0"/>
              <a:buChar char="•"/>
            </a:pPr>
            <a:endParaRPr lang="es-ES" sz="900" dirty="0" smtClean="0">
              <a:solidFill>
                <a:schemeClr val="accent1">
                  <a:lumMod val="75000"/>
                </a:schemeClr>
              </a:solidFill>
            </a:endParaRPr>
          </a:p>
          <a:p>
            <a:pPr marL="342900" indent="-342900" algn="just">
              <a:buFont typeface="Arial" pitchFamily="34" charset="0"/>
              <a:buChar char="•"/>
            </a:pPr>
            <a:r>
              <a:rPr lang="es-ES" sz="2000" dirty="0" smtClean="0">
                <a:solidFill>
                  <a:schemeClr val="accent1">
                    <a:lumMod val="75000"/>
                  </a:schemeClr>
                </a:solidFill>
              </a:rPr>
              <a:t>Evaluación </a:t>
            </a:r>
            <a:r>
              <a:rPr lang="es-ES" sz="2000" dirty="0">
                <a:solidFill>
                  <a:schemeClr val="accent1">
                    <a:lumMod val="75000"/>
                  </a:schemeClr>
                </a:solidFill>
              </a:rPr>
              <a:t>de Impacto Ambiental y Social (EIAS), proceso desarrollado en conjunto por consultores internacionales </a:t>
            </a:r>
            <a:r>
              <a:rPr lang="es-ES" sz="2000" dirty="0" smtClean="0">
                <a:solidFill>
                  <a:schemeClr val="accent1">
                    <a:lumMod val="75000"/>
                  </a:schemeClr>
                </a:solidFill>
              </a:rPr>
              <a:t>basado </a:t>
            </a:r>
            <a:r>
              <a:rPr lang="es-ES" sz="2000" dirty="0">
                <a:solidFill>
                  <a:schemeClr val="accent1">
                    <a:lumMod val="75000"/>
                  </a:schemeClr>
                </a:solidFill>
              </a:rPr>
              <a:t>en los requerimientos de las Normas de Desempeño de la Corporación Financiera Internacional (IFC) y de las guías de medio ambiente, salud y seguridad del Grupo Banco Mundial</a:t>
            </a:r>
            <a:r>
              <a:rPr lang="es-ES" sz="2000" dirty="0" smtClean="0">
                <a:solidFill>
                  <a:schemeClr val="accent1">
                    <a:lumMod val="75000"/>
                  </a:schemeClr>
                </a:solidFill>
              </a:rPr>
              <a:t>.</a:t>
            </a:r>
          </a:p>
          <a:p>
            <a:pPr algn="just"/>
            <a:r>
              <a:rPr lang="es-ES" sz="900" dirty="0" smtClean="0">
                <a:solidFill>
                  <a:schemeClr val="accent1">
                    <a:lumMod val="75000"/>
                  </a:schemeClr>
                </a:solidFill>
              </a:rPr>
              <a:t> </a:t>
            </a:r>
          </a:p>
          <a:p>
            <a:pPr marL="342900" indent="-342900" algn="just">
              <a:buFont typeface="Arial" pitchFamily="34" charset="0"/>
              <a:buChar char="•"/>
            </a:pPr>
            <a:r>
              <a:rPr lang="es-ES" sz="2000" dirty="0">
                <a:solidFill>
                  <a:schemeClr val="accent1">
                    <a:lumMod val="75000"/>
                  </a:schemeClr>
                </a:solidFill>
              </a:rPr>
              <a:t>Se realizó un proceso de Debida Diligencia Ambiental y Social, a través de un consultor internacional independiente, quien ha revisado el Proyecto a nombre de las entidades financieras internacionales, para verificar que los potenciales riesgos e impactos del Proyecto se han identificado correctamente y se han establecido las correspondientes medidas de </a:t>
            </a:r>
            <a:r>
              <a:rPr lang="es-ES" sz="2000" dirty="0" smtClean="0">
                <a:solidFill>
                  <a:schemeClr val="accent1">
                    <a:lumMod val="75000"/>
                  </a:schemeClr>
                </a:solidFill>
              </a:rPr>
              <a:t>manejo, mediante </a:t>
            </a:r>
            <a:r>
              <a:rPr lang="es-ES" sz="2000" dirty="0" err="1">
                <a:solidFill>
                  <a:schemeClr val="accent1">
                    <a:lumMod val="75000"/>
                  </a:schemeClr>
                </a:solidFill>
              </a:rPr>
              <a:t>monitoreos</a:t>
            </a:r>
            <a:r>
              <a:rPr lang="es-ES" sz="2000" dirty="0">
                <a:solidFill>
                  <a:schemeClr val="accent1">
                    <a:lumMod val="75000"/>
                  </a:schemeClr>
                </a:solidFill>
              </a:rPr>
              <a:t> </a:t>
            </a:r>
            <a:r>
              <a:rPr lang="es-ES" sz="2000" dirty="0" smtClean="0">
                <a:solidFill>
                  <a:schemeClr val="accent1">
                    <a:lumMod val="75000"/>
                  </a:schemeClr>
                </a:solidFill>
              </a:rPr>
              <a:t>periódicos, el </a:t>
            </a:r>
            <a:r>
              <a:rPr lang="es-ES" sz="2000" dirty="0">
                <a:solidFill>
                  <a:schemeClr val="accent1">
                    <a:lumMod val="75000"/>
                  </a:schemeClr>
                </a:solidFill>
              </a:rPr>
              <a:t>consultor internacional independiente confirma la fiel adherencia del Proyecto a las medidas establecidas para el manejo ambiental, social y de salud y seguridad</a:t>
            </a:r>
            <a:endParaRPr lang="es-DO" sz="2000" dirty="0" smtClean="0">
              <a:solidFill>
                <a:schemeClr val="accent1">
                  <a:lumMod val="75000"/>
                </a:schemeClr>
              </a:solidFill>
            </a:endParaRPr>
          </a:p>
        </p:txBody>
      </p:sp>
      <p:sp>
        <p:nvSpPr>
          <p:cNvPr id="15"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Consideraciones Medioambientales</a:t>
            </a:r>
            <a:endParaRPr lang="es-DO" sz="2400" i="1" dirty="0">
              <a:solidFill>
                <a:schemeClr val="bg1"/>
              </a:solidFill>
            </a:endParaRPr>
          </a:p>
        </p:txBody>
      </p:sp>
    </p:spTree>
    <p:extLst>
      <p:ext uri="{BB962C8B-B14F-4D97-AF65-F5344CB8AC3E}">
        <p14:creationId xmlns:p14="http://schemas.microsoft.com/office/powerpoint/2010/main" val="154925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4" name="3 Marcador de número de diapositiva"/>
          <p:cNvSpPr>
            <a:spLocks noGrp="1"/>
          </p:cNvSpPr>
          <p:nvPr>
            <p:ph type="sldNum" sz="quarter" idx="12"/>
          </p:nvPr>
        </p:nvSpPr>
        <p:spPr/>
        <p:txBody>
          <a:bodyPr/>
          <a:lstStyle/>
          <a:p>
            <a:fld id="{9753D2A3-B401-4BFA-AFF7-4CCE7A605AE6}" type="slidenum">
              <a:rPr lang="es-DO" smtClean="0"/>
              <a:pPr/>
              <a:t>18</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228600" y="900003"/>
            <a:ext cx="8663880"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ES" sz="2000" dirty="0">
                <a:solidFill>
                  <a:schemeClr val="accent1">
                    <a:lumMod val="75000"/>
                  </a:schemeClr>
                </a:solidFill>
              </a:rPr>
              <a:t>Los resultados de esta modelación señalaron que </a:t>
            </a:r>
            <a:r>
              <a:rPr lang="es-ES" sz="2000" u="sng" dirty="0">
                <a:solidFill>
                  <a:schemeClr val="accent1">
                    <a:lumMod val="75000"/>
                  </a:schemeClr>
                </a:solidFill>
              </a:rPr>
              <a:t>las máximas concentraciones de los contaminantes atmosféricos generados por la Planta</a:t>
            </a:r>
            <a:r>
              <a:rPr lang="es-ES" sz="2000" dirty="0">
                <a:solidFill>
                  <a:schemeClr val="accent1">
                    <a:lumMod val="75000"/>
                  </a:schemeClr>
                </a:solidFill>
              </a:rPr>
              <a:t>, incluyendo las concentraciones de fondo, </a:t>
            </a:r>
            <a:r>
              <a:rPr lang="es-ES" sz="2000" b="1" u="sng" dirty="0">
                <a:solidFill>
                  <a:schemeClr val="accent1">
                    <a:lumMod val="75000"/>
                  </a:schemeClr>
                </a:solidFill>
              </a:rPr>
              <a:t>son más bajas que las establecidas en los estándares de calidad del aire de RD</a:t>
            </a:r>
            <a:r>
              <a:rPr lang="es-ES" sz="2000" dirty="0">
                <a:solidFill>
                  <a:schemeClr val="accent1">
                    <a:lumMod val="75000"/>
                  </a:schemeClr>
                </a:solidFill>
              </a:rPr>
              <a:t>, de la Agencia de Protección Ambiental (EPA) de los Estados Unidos, de la Organización Mundial de la Salud (OMS) y de la Corporación Financiera Internacional (IFC</a:t>
            </a:r>
            <a:r>
              <a:rPr lang="es-ES" sz="2000" dirty="0" smtClean="0">
                <a:solidFill>
                  <a:schemeClr val="accent1">
                    <a:lumMod val="75000"/>
                  </a:schemeClr>
                </a:solidFill>
              </a:rPr>
              <a:t>).</a:t>
            </a:r>
          </a:p>
          <a:p>
            <a:pPr marL="342900" indent="-342900" algn="just">
              <a:buFont typeface="Arial" pitchFamily="34" charset="0"/>
              <a:buChar char="•"/>
            </a:pPr>
            <a:endParaRPr lang="es-ES" sz="2000" dirty="0">
              <a:solidFill>
                <a:schemeClr val="accent1">
                  <a:lumMod val="75000"/>
                </a:schemeClr>
              </a:solidFill>
            </a:endParaRPr>
          </a:p>
          <a:p>
            <a:pPr marL="342900" indent="-342900" algn="just">
              <a:buFont typeface="Arial" pitchFamily="34" charset="0"/>
              <a:buChar char="•"/>
            </a:pPr>
            <a:r>
              <a:rPr lang="es-ES" sz="2000" dirty="0" smtClean="0">
                <a:solidFill>
                  <a:schemeClr val="accent1">
                    <a:lumMod val="75000"/>
                  </a:schemeClr>
                </a:solidFill>
              </a:rPr>
              <a:t>La </a:t>
            </a:r>
            <a:r>
              <a:rPr lang="es-ES" sz="2000" dirty="0">
                <a:solidFill>
                  <a:schemeClr val="accent1">
                    <a:lumMod val="75000"/>
                  </a:schemeClr>
                </a:solidFill>
              </a:rPr>
              <a:t>tasa de aceptación del Proyecto por los comunitarios del área de influencia directa alcanzó el 94.5% de los cuestionarios aplicados a una muestra representativa de estas comunidades; producto de nueve eventos realizados con la participación de más de 9,000 personas y la celebración de vistas públicas que permitieron atender las inquietudes de los comunitarios, donde se pudo explicar de manera llana y transparente el real alcance positivo del </a:t>
            </a:r>
            <a:r>
              <a:rPr lang="es-ES" sz="2000" dirty="0" smtClean="0">
                <a:solidFill>
                  <a:schemeClr val="accent1">
                    <a:lumMod val="75000"/>
                  </a:schemeClr>
                </a:solidFill>
              </a:rPr>
              <a:t>Proyecto.</a:t>
            </a:r>
            <a:endParaRPr lang="es-DO" sz="2000" dirty="0" smtClean="0">
              <a:solidFill>
                <a:schemeClr val="accent1">
                  <a:lumMod val="75000"/>
                </a:schemeClr>
              </a:solidFill>
            </a:endParaRPr>
          </a:p>
        </p:txBody>
      </p:sp>
      <p:sp>
        <p:nvSpPr>
          <p:cNvPr id="15"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Consideraciones Medioambientales</a:t>
            </a:r>
            <a:endParaRPr lang="es-DO" sz="2400" i="1" dirty="0">
              <a:solidFill>
                <a:schemeClr val="bg1"/>
              </a:solidFill>
            </a:endParaRPr>
          </a:p>
        </p:txBody>
      </p:sp>
    </p:spTree>
    <p:extLst>
      <p:ext uri="{BB962C8B-B14F-4D97-AF65-F5344CB8AC3E}">
        <p14:creationId xmlns:p14="http://schemas.microsoft.com/office/powerpoint/2010/main" val="2327406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4" name="3 Marcador de número de diapositiva"/>
          <p:cNvSpPr>
            <a:spLocks noGrp="1"/>
          </p:cNvSpPr>
          <p:nvPr>
            <p:ph type="sldNum" sz="quarter" idx="12"/>
          </p:nvPr>
        </p:nvSpPr>
        <p:spPr/>
        <p:txBody>
          <a:bodyPr/>
          <a:lstStyle/>
          <a:p>
            <a:fld id="{9753D2A3-B401-4BFA-AFF7-4CCE7A605AE6}" type="slidenum">
              <a:rPr lang="es-DO" smtClean="0"/>
              <a:pPr/>
              <a:t>19</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228600" y="835895"/>
            <a:ext cx="8663880" cy="501675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ES" sz="2000" b="1" dirty="0" smtClean="0">
                <a:solidFill>
                  <a:schemeClr val="accent1">
                    <a:lumMod val="75000"/>
                  </a:schemeClr>
                </a:solidFill>
              </a:rPr>
              <a:t>La </a:t>
            </a:r>
            <a:r>
              <a:rPr lang="es-ES" sz="2000" b="1" dirty="0">
                <a:solidFill>
                  <a:schemeClr val="accent1">
                    <a:lumMod val="75000"/>
                  </a:schemeClr>
                </a:solidFill>
              </a:rPr>
              <a:t>estrategia prevista por la CDEEE para reducir emisiones </a:t>
            </a:r>
            <a:r>
              <a:rPr lang="es-ES" sz="2000" b="1" dirty="0" smtClean="0">
                <a:solidFill>
                  <a:schemeClr val="accent1">
                    <a:lumMod val="75000"/>
                  </a:schemeClr>
                </a:solidFill>
              </a:rPr>
              <a:t>de GEI</a:t>
            </a:r>
            <a:r>
              <a:rPr lang="es-ES" sz="2000" dirty="0" smtClean="0">
                <a:solidFill>
                  <a:schemeClr val="accent1">
                    <a:lumMod val="75000"/>
                  </a:schemeClr>
                </a:solidFill>
              </a:rPr>
              <a:t>, </a:t>
            </a:r>
            <a:r>
              <a:rPr lang="es-ES" sz="2000" dirty="0">
                <a:solidFill>
                  <a:schemeClr val="accent1">
                    <a:lumMod val="75000"/>
                  </a:schemeClr>
                </a:solidFill>
              </a:rPr>
              <a:t>considera los </a:t>
            </a:r>
            <a:r>
              <a:rPr lang="es-ES" sz="2000" dirty="0" smtClean="0">
                <a:solidFill>
                  <a:schemeClr val="accent1">
                    <a:lumMod val="75000"/>
                  </a:schemeClr>
                </a:solidFill>
              </a:rPr>
              <a:t>siguientes:</a:t>
            </a:r>
          </a:p>
          <a:p>
            <a:pPr marL="342900" indent="-342900" algn="just">
              <a:buFont typeface="Arial" pitchFamily="34" charset="0"/>
              <a:buChar char="•"/>
            </a:pPr>
            <a:endParaRPr lang="es-ES" sz="2000" dirty="0" smtClean="0">
              <a:solidFill>
                <a:schemeClr val="accent1">
                  <a:lumMod val="75000"/>
                </a:schemeClr>
              </a:solidFill>
            </a:endParaRPr>
          </a:p>
          <a:p>
            <a:pPr marL="800100" lvl="1" indent="-342900" algn="just">
              <a:buFont typeface="Arial" pitchFamily="34" charset="0"/>
              <a:buChar char="•"/>
            </a:pPr>
            <a:r>
              <a:rPr lang="es-ES" sz="2000" dirty="0" smtClean="0">
                <a:solidFill>
                  <a:schemeClr val="accent1">
                    <a:lumMod val="75000"/>
                  </a:schemeClr>
                </a:solidFill>
              </a:rPr>
              <a:t>Diversificar la matriz de </a:t>
            </a:r>
            <a:r>
              <a:rPr lang="es-ES" sz="2000" dirty="0">
                <a:solidFill>
                  <a:schemeClr val="accent1">
                    <a:lumMod val="75000"/>
                  </a:schemeClr>
                </a:solidFill>
              </a:rPr>
              <a:t>generación actual basada en hidrocarburos </a:t>
            </a:r>
            <a:r>
              <a:rPr lang="es-ES" sz="2000" dirty="0" smtClean="0">
                <a:solidFill>
                  <a:schemeClr val="accent1">
                    <a:lumMod val="75000"/>
                  </a:schemeClr>
                </a:solidFill>
              </a:rPr>
              <a:t>(HFO) </a:t>
            </a:r>
            <a:r>
              <a:rPr lang="es-ES" sz="2000" dirty="0">
                <a:solidFill>
                  <a:schemeClr val="accent1">
                    <a:lumMod val="75000"/>
                  </a:schemeClr>
                </a:solidFill>
              </a:rPr>
              <a:t>por </a:t>
            </a:r>
            <a:r>
              <a:rPr lang="es-ES" sz="2000" dirty="0" smtClean="0">
                <a:solidFill>
                  <a:schemeClr val="accent1">
                    <a:lumMod val="75000"/>
                  </a:schemeClr>
                </a:solidFill>
              </a:rPr>
              <a:t>fuentes más estables y </a:t>
            </a:r>
            <a:r>
              <a:rPr lang="es-ES" sz="2000" dirty="0">
                <a:solidFill>
                  <a:schemeClr val="accent1">
                    <a:lumMod val="75000"/>
                  </a:schemeClr>
                </a:solidFill>
              </a:rPr>
              <a:t>basadas en energía </a:t>
            </a:r>
            <a:r>
              <a:rPr lang="es-ES" sz="2000" dirty="0" smtClean="0">
                <a:solidFill>
                  <a:schemeClr val="accent1">
                    <a:lumMod val="75000"/>
                  </a:schemeClr>
                </a:solidFill>
              </a:rPr>
              <a:t>renovable; </a:t>
            </a:r>
            <a:r>
              <a:rPr lang="es-ES" sz="2000" dirty="0">
                <a:solidFill>
                  <a:schemeClr val="accent1">
                    <a:lumMod val="75000"/>
                  </a:schemeClr>
                </a:solidFill>
              </a:rPr>
              <a:t>de los cuales se están gestionando entre el 2016 y 2017, unos 228 MW de energía limpia en proyectos eólicos, solares, biomasa y cierre de ciclo combinado para el aprovechamiento de gases de escape para generadores actuales. </a:t>
            </a:r>
            <a:endParaRPr lang="es-ES" sz="2000" dirty="0" smtClean="0">
              <a:solidFill>
                <a:schemeClr val="accent1">
                  <a:lumMod val="75000"/>
                </a:schemeClr>
              </a:solidFill>
            </a:endParaRPr>
          </a:p>
          <a:p>
            <a:pPr marL="800100" lvl="1" indent="-342900" algn="just">
              <a:buFont typeface="Arial" pitchFamily="34" charset="0"/>
              <a:buChar char="•"/>
            </a:pPr>
            <a:endParaRPr lang="es-ES" sz="2000" dirty="0" smtClean="0">
              <a:solidFill>
                <a:schemeClr val="accent1">
                  <a:lumMod val="75000"/>
                </a:schemeClr>
              </a:solidFill>
            </a:endParaRPr>
          </a:p>
          <a:p>
            <a:pPr marL="800100" lvl="1" indent="-342900" algn="just">
              <a:buFont typeface="Arial" pitchFamily="34" charset="0"/>
              <a:buChar char="•"/>
            </a:pPr>
            <a:r>
              <a:rPr lang="es-ES" sz="2000" dirty="0" smtClean="0">
                <a:solidFill>
                  <a:schemeClr val="accent1">
                    <a:lumMod val="75000"/>
                  </a:schemeClr>
                </a:solidFill>
              </a:rPr>
              <a:t>Según </a:t>
            </a:r>
            <a:r>
              <a:rPr lang="es-ES" sz="2000" dirty="0">
                <a:solidFill>
                  <a:schemeClr val="accent1">
                    <a:lumMod val="75000"/>
                  </a:schemeClr>
                </a:solidFill>
              </a:rPr>
              <a:t>ha sido destacado por agencias internacionales de calificación de riesgo recientemente (abril 2016), el ingreso del Proyecto desplazará a las centrales de generación menos eficientes mientras que firmas globales de estudios económicos también califican (Marzo 2016) como muy positivo el Proyecto para el país ya que reducirá la dependencia de las importaciones de combustibles derivados del petróleo tanto en el mediano como en el largo plazo. </a:t>
            </a:r>
          </a:p>
        </p:txBody>
      </p:sp>
      <p:sp>
        <p:nvSpPr>
          <p:cNvPr id="15"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Consideraciones Medioambientales</a:t>
            </a:r>
            <a:endParaRPr lang="es-DO" sz="2400" i="1" dirty="0">
              <a:solidFill>
                <a:schemeClr val="bg1"/>
              </a:solidFill>
            </a:endParaRPr>
          </a:p>
        </p:txBody>
      </p:sp>
    </p:spTree>
    <p:extLst>
      <p:ext uri="{BB962C8B-B14F-4D97-AF65-F5344CB8AC3E}">
        <p14:creationId xmlns:p14="http://schemas.microsoft.com/office/powerpoint/2010/main" val="908326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Contenido</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2</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594173" y="1167678"/>
            <a:ext cx="8450924" cy="44012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800" dirty="0" smtClean="0">
                <a:solidFill>
                  <a:schemeClr val="accent1">
                    <a:lumMod val="75000"/>
                  </a:schemeClr>
                </a:solidFill>
              </a:rPr>
              <a:t>Plan Estratégico del Sector Eléctrico.</a:t>
            </a:r>
          </a:p>
          <a:p>
            <a:pPr marL="342900" indent="-342900" algn="just">
              <a:buFont typeface="Arial" pitchFamily="34" charset="0"/>
              <a:buChar char="•"/>
            </a:pPr>
            <a:endParaRPr lang="es-DO" sz="2800" dirty="0" smtClean="0">
              <a:solidFill>
                <a:schemeClr val="accent1">
                  <a:lumMod val="75000"/>
                </a:schemeClr>
              </a:solidFill>
            </a:endParaRPr>
          </a:p>
          <a:p>
            <a:pPr marL="342900" indent="-342900" algn="just">
              <a:buFont typeface="Arial" pitchFamily="34" charset="0"/>
              <a:buChar char="•"/>
            </a:pPr>
            <a:r>
              <a:rPr lang="es-ES" sz="2800" dirty="0">
                <a:solidFill>
                  <a:schemeClr val="accent1">
                    <a:lumMod val="75000"/>
                  </a:schemeClr>
                </a:solidFill>
              </a:rPr>
              <a:t>Selección del Combustible y </a:t>
            </a:r>
            <a:r>
              <a:rPr lang="es-ES" sz="2800" dirty="0" smtClean="0">
                <a:solidFill>
                  <a:schemeClr val="accent1">
                    <a:lumMod val="75000"/>
                  </a:schemeClr>
                </a:solidFill>
              </a:rPr>
              <a:t>Tecnología.</a:t>
            </a:r>
          </a:p>
          <a:p>
            <a:pPr marL="342900" indent="-342900" algn="just">
              <a:buFont typeface="Arial" pitchFamily="34" charset="0"/>
              <a:buChar char="•"/>
            </a:pPr>
            <a:endParaRPr lang="es-ES" sz="2800" dirty="0" smtClean="0">
              <a:solidFill>
                <a:schemeClr val="accent1">
                  <a:lumMod val="75000"/>
                </a:schemeClr>
              </a:solidFill>
            </a:endParaRPr>
          </a:p>
          <a:p>
            <a:pPr marL="342900" indent="-342900" algn="just">
              <a:buFont typeface="Arial" pitchFamily="34" charset="0"/>
              <a:buChar char="•"/>
            </a:pPr>
            <a:r>
              <a:rPr lang="es-ES" sz="2800" dirty="0" smtClean="0">
                <a:solidFill>
                  <a:schemeClr val="accent1">
                    <a:lumMod val="75000"/>
                  </a:schemeClr>
                </a:solidFill>
              </a:rPr>
              <a:t>Proceso de Licitación Central Punta Catalina.</a:t>
            </a:r>
          </a:p>
          <a:p>
            <a:pPr algn="just"/>
            <a:endParaRPr lang="es-ES" sz="2800" dirty="0" smtClean="0">
              <a:solidFill>
                <a:schemeClr val="accent1">
                  <a:lumMod val="75000"/>
                </a:schemeClr>
              </a:solidFill>
            </a:endParaRPr>
          </a:p>
          <a:p>
            <a:pPr marL="342900" indent="-342900" algn="just">
              <a:buFont typeface="Arial" pitchFamily="34" charset="0"/>
              <a:buChar char="•"/>
            </a:pPr>
            <a:r>
              <a:rPr lang="es-ES" sz="2800" dirty="0" smtClean="0">
                <a:solidFill>
                  <a:schemeClr val="accent1">
                    <a:lumMod val="75000"/>
                  </a:schemeClr>
                </a:solidFill>
              </a:rPr>
              <a:t>Aspectos Medioambientales.</a:t>
            </a:r>
            <a:endParaRPr lang="es-ES" sz="2800" dirty="0">
              <a:solidFill>
                <a:schemeClr val="accent1">
                  <a:lumMod val="75000"/>
                </a:schemeClr>
              </a:solidFill>
            </a:endParaRPr>
          </a:p>
          <a:p>
            <a:pPr marL="342900" indent="-342900" algn="just">
              <a:buFont typeface="Arial" pitchFamily="34" charset="0"/>
              <a:buChar char="•"/>
            </a:pPr>
            <a:endParaRPr lang="es-DO" sz="2800" dirty="0" smtClean="0">
              <a:solidFill>
                <a:schemeClr val="accent1">
                  <a:lumMod val="75000"/>
                </a:schemeClr>
              </a:solidFill>
            </a:endParaRPr>
          </a:p>
          <a:p>
            <a:pPr marL="342900" indent="-342900" algn="just">
              <a:buFont typeface="Arial" pitchFamily="34" charset="0"/>
              <a:buChar char="•"/>
            </a:pPr>
            <a:r>
              <a:rPr lang="es-DO" sz="2800" dirty="0" smtClean="0">
                <a:solidFill>
                  <a:schemeClr val="accent1">
                    <a:lumMod val="75000"/>
                  </a:schemeClr>
                </a:solidFill>
              </a:rPr>
              <a:t>Avances en la Construcción Central Punta Catalina.</a:t>
            </a:r>
          </a:p>
          <a:p>
            <a:pPr marL="342900" indent="-342900" algn="just">
              <a:buFont typeface="Arial" pitchFamily="34" charset="0"/>
              <a:buChar char="•"/>
            </a:pPr>
            <a:endParaRPr lang="es-DO" sz="2800" dirty="0">
              <a:solidFill>
                <a:schemeClr val="accent1">
                  <a:lumMod val="75000"/>
                </a:schemeClr>
              </a:solidFill>
            </a:endParaRPr>
          </a:p>
        </p:txBody>
      </p:sp>
    </p:spTree>
    <p:extLst>
      <p:ext uri="{BB962C8B-B14F-4D97-AF65-F5344CB8AC3E}">
        <p14:creationId xmlns:p14="http://schemas.microsoft.com/office/powerpoint/2010/main" val="207996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771256" y="208350"/>
            <a:ext cx="6102502"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zh-TW" sz="2800" dirty="0" smtClean="0"/>
              <a:t>       </a:t>
            </a:r>
            <a:r>
              <a:rPr lang="en-GB" altLang="zh-TW" sz="2800" dirty="0" err="1" smtClean="0"/>
              <a:t>Emisiones</a:t>
            </a:r>
            <a:r>
              <a:rPr lang="en-GB" altLang="zh-TW" sz="2800" dirty="0" smtClean="0"/>
              <a:t> </a:t>
            </a:r>
            <a:r>
              <a:rPr lang="en-GB" altLang="zh-TW" sz="2800" dirty="0" err="1" smtClean="0"/>
              <a:t>vs</a:t>
            </a:r>
            <a:r>
              <a:rPr lang="en-GB" altLang="zh-TW" sz="2800" dirty="0" smtClean="0"/>
              <a:t> </a:t>
            </a:r>
            <a:r>
              <a:rPr lang="en-GB" altLang="zh-TW" sz="2800" dirty="0" err="1" smtClean="0"/>
              <a:t>Estandares</a:t>
            </a:r>
            <a:endParaRPr lang="en-GB" altLang="zh-TW" sz="2800" dirty="0"/>
          </a:p>
        </p:txBody>
      </p:sp>
      <p:grpSp>
        <p:nvGrpSpPr>
          <p:cNvPr id="8" name="Group 7"/>
          <p:cNvGrpSpPr/>
          <p:nvPr/>
        </p:nvGrpSpPr>
        <p:grpSpPr>
          <a:xfrm>
            <a:off x="0" y="71960"/>
            <a:ext cx="9144000" cy="635340"/>
            <a:chOff x="0" y="71960"/>
            <a:chExt cx="9144000" cy="635340"/>
          </a:xfrm>
        </p:grpSpPr>
        <p:sp>
          <p:nvSpPr>
            <p:cNvPr id="9" name="Rectangle 8"/>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2" name="Rectangle 11"/>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4" name="Rectangle 13"/>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5"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 Emisiones de gases controlados </a:t>
            </a:r>
            <a:endParaRPr lang="es-DO" sz="2400" i="1" dirty="0">
              <a:solidFill>
                <a:schemeClr val="bg1"/>
              </a:solidFill>
            </a:endParaRPr>
          </a:p>
        </p:txBody>
      </p:sp>
      <p:graphicFrame>
        <p:nvGraphicFramePr>
          <p:cNvPr id="16" name="1 Tabla"/>
          <p:cNvGraphicFramePr>
            <a:graphicFrameLocks noGrp="1"/>
          </p:cNvGraphicFramePr>
          <p:nvPr>
            <p:extLst>
              <p:ext uri="{D42A27DB-BD31-4B8C-83A1-F6EECF244321}">
                <p14:modId xmlns:p14="http://schemas.microsoft.com/office/powerpoint/2010/main" val="3453051435"/>
              </p:ext>
            </p:extLst>
          </p:nvPr>
        </p:nvGraphicFramePr>
        <p:xfrm>
          <a:off x="480741" y="1052736"/>
          <a:ext cx="8182519" cy="3793468"/>
        </p:xfrm>
        <a:graphic>
          <a:graphicData uri="http://schemas.openxmlformats.org/drawingml/2006/table">
            <a:tbl>
              <a:tblPr/>
              <a:tblGrid>
                <a:gridCol w="1463285"/>
                <a:gridCol w="1361864"/>
                <a:gridCol w="1283126"/>
                <a:gridCol w="1463285"/>
                <a:gridCol w="1409238"/>
                <a:gridCol w="1201721"/>
              </a:tblGrid>
              <a:tr h="378865">
                <a:tc rowSpan="2">
                  <a:txBody>
                    <a:bodyPr/>
                    <a:lstStyle/>
                    <a:p>
                      <a:pPr algn="ctr">
                        <a:lnSpc>
                          <a:spcPct val="115000"/>
                        </a:lnSpc>
                        <a:spcAft>
                          <a:spcPts val="0"/>
                        </a:spcAft>
                      </a:pPr>
                      <a:r>
                        <a:rPr lang="en-US" sz="1100" b="1" dirty="0">
                          <a:solidFill>
                            <a:srgbClr val="FFFFFF"/>
                          </a:solidFill>
                          <a:latin typeface="Calibri"/>
                          <a:ea typeface="Calibri"/>
                          <a:cs typeface="Times New Roman"/>
                        </a:rPr>
                        <a:t>COMPUESTO</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rowSpan="2">
                  <a:txBody>
                    <a:bodyPr/>
                    <a:lstStyle/>
                    <a:p>
                      <a:pPr algn="ctr">
                        <a:lnSpc>
                          <a:spcPct val="115000"/>
                        </a:lnSpc>
                        <a:spcAft>
                          <a:spcPts val="0"/>
                        </a:spcAft>
                      </a:pPr>
                      <a:r>
                        <a:rPr lang="en-US" sz="1100" b="1" dirty="0">
                          <a:solidFill>
                            <a:srgbClr val="FFFFFF"/>
                          </a:solidFill>
                          <a:latin typeface="Calibri"/>
                          <a:ea typeface="Calibri"/>
                          <a:cs typeface="Times New Roman"/>
                        </a:rPr>
                        <a:t>TERMO PUNTA CATALINA</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rowSpan="2">
                  <a:txBody>
                    <a:bodyPr/>
                    <a:lstStyle/>
                    <a:p>
                      <a:pPr algn="ctr">
                        <a:lnSpc>
                          <a:spcPct val="115000"/>
                        </a:lnSpc>
                        <a:spcAft>
                          <a:spcPts val="0"/>
                        </a:spcAft>
                      </a:pPr>
                      <a:r>
                        <a:rPr lang="en-US" sz="1100" b="1" dirty="0">
                          <a:solidFill>
                            <a:srgbClr val="FFFFFF"/>
                          </a:solidFill>
                          <a:latin typeface="Calibri"/>
                          <a:ea typeface="Calibri"/>
                          <a:cs typeface="Times New Roman"/>
                        </a:rPr>
                        <a:t>REPUBLICA DOMINICANA</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gridSpan="3">
                  <a:txBody>
                    <a:bodyPr/>
                    <a:lstStyle/>
                    <a:p>
                      <a:pPr algn="ctr">
                        <a:lnSpc>
                          <a:spcPct val="115000"/>
                        </a:lnSpc>
                        <a:spcAft>
                          <a:spcPts val="0"/>
                        </a:spcAft>
                      </a:pPr>
                      <a:r>
                        <a:rPr lang="en-US" sz="1100" b="1">
                          <a:solidFill>
                            <a:srgbClr val="FFFFFF"/>
                          </a:solidFill>
                          <a:latin typeface="Calibri"/>
                          <a:ea typeface="Calibri"/>
                          <a:cs typeface="Times New Roman"/>
                        </a:rPr>
                        <a:t>IFC</a:t>
                      </a:r>
                      <a:endParaRPr lang="es-ES" sz="90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hMerge="1">
                  <a:txBody>
                    <a:bodyPr/>
                    <a:lstStyle/>
                    <a:p>
                      <a:endParaRPr lang="es-ES"/>
                    </a:p>
                  </a:txBody>
                  <a:tcPr/>
                </a:tc>
                <a:tc hMerge="1">
                  <a:txBody>
                    <a:bodyPr/>
                    <a:lstStyle/>
                    <a:p>
                      <a:endParaRPr lang="es-ES"/>
                    </a:p>
                  </a:txBody>
                  <a:tcPr/>
                </a:tc>
              </a:tr>
              <a:tr h="72926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n-US" sz="1100" b="1">
                          <a:solidFill>
                            <a:srgbClr val="FFFFFF"/>
                          </a:solidFill>
                          <a:latin typeface="Calibri"/>
                          <a:ea typeface="Calibri"/>
                          <a:cs typeface="Times New Roman"/>
                        </a:rPr>
                        <a:t>Subcrítico</a:t>
                      </a:r>
                      <a:endParaRPr lang="es-ES" sz="90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tabLst>
                          <a:tab pos="424180" algn="ctr"/>
                        </a:tabLst>
                      </a:pPr>
                      <a:r>
                        <a:rPr lang="en-US" sz="1100" b="1">
                          <a:solidFill>
                            <a:srgbClr val="FFFFFF"/>
                          </a:solidFill>
                          <a:latin typeface="Calibri"/>
                          <a:ea typeface="Calibri"/>
                          <a:cs typeface="Times New Roman"/>
                        </a:rPr>
                        <a:t>Supercrítico</a:t>
                      </a:r>
                      <a:endParaRPr lang="es-ES" sz="90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tabLst>
                          <a:tab pos="424180" algn="ctr"/>
                        </a:tabLst>
                      </a:pPr>
                      <a:r>
                        <a:rPr lang="en-US" sz="1100" b="1">
                          <a:solidFill>
                            <a:srgbClr val="FFFFFF"/>
                          </a:solidFill>
                          <a:latin typeface="Calibri"/>
                          <a:ea typeface="Calibri"/>
                          <a:cs typeface="Times New Roman"/>
                        </a:rPr>
                        <a:t>Ultra-Supercritica</a:t>
                      </a:r>
                      <a:endParaRPr lang="es-ES" sz="900">
                        <a:latin typeface="Calibri"/>
                        <a:ea typeface="Calibri"/>
                        <a:cs typeface="Times New Roman"/>
                      </a:endParaRPr>
                    </a:p>
                  </a:txBody>
                  <a:tcPr marL="57961" marR="579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r>
              <a:tr h="364629">
                <a:tc>
                  <a:txBody>
                    <a:bodyPr/>
                    <a:lstStyle/>
                    <a:p>
                      <a:pPr algn="ctr">
                        <a:lnSpc>
                          <a:spcPct val="115000"/>
                        </a:lnSpc>
                        <a:spcAft>
                          <a:spcPts val="0"/>
                        </a:spcAft>
                      </a:pPr>
                      <a:r>
                        <a:rPr lang="en-US" sz="1400" b="1" dirty="0" err="1" smtClean="0">
                          <a:solidFill>
                            <a:schemeClr val="bg1"/>
                          </a:solidFill>
                          <a:latin typeface="Calibri"/>
                          <a:ea typeface="Calibri"/>
                          <a:cs typeface="Times New Roman"/>
                        </a:rPr>
                        <a:t>Oxidos</a:t>
                      </a:r>
                      <a:r>
                        <a:rPr lang="en-US" sz="1400" b="1" baseline="0" dirty="0" smtClean="0">
                          <a:solidFill>
                            <a:schemeClr val="bg1"/>
                          </a:solidFill>
                          <a:latin typeface="Calibri"/>
                          <a:ea typeface="Calibri"/>
                          <a:cs typeface="Times New Roman"/>
                        </a:rPr>
                        <a:t> </a:t>
                      </a:r>
                      <a:r>
                        <a:rPr lang="en-US" sz="1400" b="1" baseline="0" dirty="0" err="1" smtClean="0">
                          <a:solidFill>
                            <a:schemeClr val="bg1"/>
                          </a:solidFill>
                          <a:latin typeface="Calibri"/>
                          <a:ea typeface="Calibri"/>
                          <a:cs typeface="Times New Roman"/>
                        </a:rPr>
                        <a:t>Nitrosos</a:t>
                      </a:r>
                      <a:r>
                        <a:rPr lang="en-US" sz="1400" b="1" baseline="0" dirty="0" smtClean="0">
                          <a:solidFill>
                            <a:schemeClr val="bg1"/>
                          </a:solidFill>
                          <a:latin typeface="Calibri"/>
                          <a:ea typeface="Calibri"/>
                          <a:cs typeface="Times New Roman"/>
                        </a:rPr>
                        <a:t> (</a:t>
                      </a:r>
                      <a:r>
                        <a:rPr lang="en-US" sz="1400" b="1" dirty="0" err="1" smtClean="0">
                          <a:solidFill>
                            <a:schemeClr val="bg1"/>
                          </a:solidFill>
                          <a:latin typeface="Calibri"/>
                          <a:ea typeface="Calibri"/>
                          <a:cs typeface="Times New Roman"/>
                        </a:rPr>
                        <a:t>No</a:t>
                      </a:r>
                      <a:r>
                        <a:rPr lang="en-US" sz="1400" b="1" baseline="-25000" dirty="0" err="1" smtClean="0">
                          <a:solidFill>
                            <a:schemeClr val="bg1"/>
                          </a:solidFill>
                          <a:latin typeface="Calibri"/>
                          <a:ea typeface="Calibri"/>
                          <a:cs typeface="Times New Roman"/>
                        </a:rPr>
                        <a:t>x</a:t>
                      </a:r>
                      <a:r>
                        <a:rPr lang="en-US" sz="1400" b="1" baseline="-25000" dirty="0" smtClean="0">
                          <a:solidFill>
                            <a:schemeClr val="bg1"/>
                          </a:solidFill>
                          <a:latin typeface="Calibri"/>
                          <a:ea typeface="Calibri"/>
                          <a:cs typeface="Times New Roman"/>
                        </a:rPr>
                        <a:t>)</a:t>
                      </a:r>
                      <a:endParaRPr lang="es-ES" sz="1050" dirty="0">
                        <a:solidFill>
                          <a:schemeClr val="bg1"/>
                        </a:solidFill>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pPr>
                      <a:r>
                        <a:rPr lang="en-US" sz="1400" b="1" dirty="0">
                          <a:solidFill>
                            <a:srgbClr val="FFFFFF"/>
                          </a:solidFill>
                          <a:latin typeface="Calibri"/>
                          <a:ea typeface="Calibri"/>
                          <a:cs typeface="Times New Roman"/>
                        </a:rPr>
                        <a:t>400</a:t>
                      </a:r>
                      <a:r>
                        <a:rPr lang="en-US" sz="1100" b="1" dirty="0">
                          <a:solidFill>
                            <a:srgbClr val="FFFFFF"/>
                          </a:solidFill>
                          <a:latin typeface="Calibri"/>
                          <a:ea typeface="Calibri"/>
                          <a:cs typeface="Times New Roman"/>
                        </a:rPr>
                        <a:t> mg/Nm</a:t>
                      </a:r>
                      <a:r>
                        <a:rPr lang="en-US" sz="1100" b="1" baseline="30000" dirty="0">
                          <a:solidFill>
                            <a:srgbClr val="FFFFFF"/>
                          </a:solidFill>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US" sz="1200" dirty="0">
                          <a:latin typeface="Calibri"/>
                          <a:ea typeface="Calibri"/>
                          <a:cs typeface="Times New Roman"/>
                        </a:rPr>
                        <a:t>750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510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510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510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29261">
                <a:tc>
                  <a:txBody>
                    <a:bodyPr/>
                    <a:lstStyle/>
                    <a:p>
                      <a:pPr algn="ctr">
                        <a:lnSpc>
                          <a:spcPct val="115000"/>
                        </a:lnSpc>
                        <a:spcAft>
                          <a:spcPts val="0"/>
                        </a:spcAft>
                      </a:pPr>
                      <a:r>
                        <a:rPr lang="en-US" sz="1400" b="1" dirty="0" err="1" smtClean="0">
                          <a:solidFill>
                            <a:schemeClr val="bg1"/>
                          </a:solidFill>
                          <a:latin typeface="Calibri"/>
                          <a:ea typeface="Calibri"/>
                          <a:cs typeface="Times New Roman"/>
                        </a:rPr>
                        <a:t>Dioxido</a:t>
                      </a:r>
                      <a:r>
                        <a:rPr lang="en-US" sz="1400" b="1" dirty="0" smtClean="0">
                          <a:solidFill>
                            <a:schemeClr val="bg1"/>
                          </a:solidFill>
                          <a:latin typeface="Calibri"/>
                          <a:ea typeface="Calibri"/>
                          <a:cs typeface="Times New Roman"/>
                        </a:rPr>
                        <a:t> de </a:t>
                      </a:r>
                      <a:r>
                        <a:rPr lang="en-US" sz="1400" b="1" dirty="0" err="1" smtClean="0">
                          <a:solidFill>
                            <a:schemeClr val="bg1"/>
                          </a:solidFill>
                          <a:latin typeface="Calibri"/>
                          <a:ea typeface="Calibri"/>
                          <a:cs typeface="Times New Roman"/>
                        </a:rPr>
                        <a:t>Azufre</a:t>
                      </a:r>
                      <a:r>
                        <a:rPr lang="en-US" sz="1400" b="1" dirty="0" smtClean="0">
                          <a:solidFill>
                            <a:schemeClr val="bg1"/>
                          </a:solidFill>
                          <a:latin typeface="Calibri"/>
                          <a:ea typeface="Calibri"/>
                          <a:cs typeface="Times New Roman"/>
                        </a:rPr>
                        <a:t> (SO</a:t>
                      </a:r>
                      <a:r>
                        <a:rPr lang="en-US" sz="1400" b="1" baseline="-25000" dirty="0" smtClean="0">
                          <a:solidFill>
                            <a:schemeClr val="bg1"/>
                          </a:solidFill>
                          <a:latin typeface="Calibri"/>
                          <a:ea typeface="Calibri"/>
                          <a:cs typeface="Times New Roman"/>
                        </a:rPr>
                        <a:t>2</a:t>
                      </a:r>
                      <a:r>
                        <a:rPr lang="en-US" sz="1400" b="1" baseline="0" dirty="0" smtClean="0">
                          <a:solidFill>
                            <a:schemeClr val="bg1"/>
                          </a:solidFill>
                          <a:latin typeface="Calibri"/>
                          <a:ea typeface="Calibri"/>
                          <a:cs typeface="Times New Roman"/>
                        </a:rPr>
                        <a:t> )</a:t>
                      </a:r>
                      <a:endParaRPr lang="es-ES" sz="1050" dirty="0">
                        <a:solidFill>
                          <a:schemeClr val="bg1"/>
                        </a:solidFill>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pPr>
                      <a:r>
                        <a:rPr lang="en-US" sz="1400" b="1" kern="1200" dirty="0">
                          <a:solidFill>
                            <a:srgbClr val="FFFFFF"/>
                          </a:solidFill>
                          <a:latin typeface="Calibri"/>
                          <a:ea typeface="Calibri"/>
                          <a:cs typeface="Times New Roman"/>
                        </a:rPr>
                        <a:t>400</a:t>
                      </a:r>
                      <a:r>
                        <a:rPr lang="en-US" sz="1100" b="1" dirty="0">
                          <a:solidFill>
                            <a:srgbClr val="FFFFFF"/>
                          </a:solidFill>
                          <a:latin typeface="Calibri"/>
                          <a:ea typeface="Calibri"/>
                          <a:cs typeface="Times New Roman"/>
                        </a:rPr>
                        <a:t> mg/Nm</a:t>
                      </a:r>
                      <a:r>
                        <a:rPr lang="en-US" sz="1100" b="1" baseline="30000" dirty="0">
                          <a:solidFill>
                            <a:srgbClr val="FFFFFF"/>
                          </a:solidFill>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US" sz="1200" dirty="0">
                          <a:latin typeface="Calibri"/>
                          <a:ea typeface="Calibri"/>
                          <a:cs typeface="Times New Roman"/>
                        </a:rPr>
                        <a:t>2000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900-1500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900-1500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900-1500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29261">
                <a:tc>
                  <a:txBody>
                    <a:bodyPr/>
                    <a:lstStyle/>
                    <a:p>
                      <a:pPr algn="ctr">
                        <a:lnSpc>
                          <a:spcPct val="115000"/>
                        </a:lnSpc>
                        <a:spcAft>
                          <a:spcPts val="0"/>
                        </a:spcAft>
                      </a:pPr>
                      <a:r>
                        <a:rPr lang="en-US" sz="1400" b="1" dirty="0">
                          <a:solidFill>
                            <a:schemeClr val="bg1"/>
                          </a:solidFill>
                          <a:latin typeface="Calibri"/>
                          <a:ea typeface="Calibri"/>
                          <a:cs typeface="Times New Roman"/>
                        </a:rPr>
                        <a:t>Material </a:t>
                      </a:r>
                      <a:r>
                        <a:rPr lang="en-US" sz="1400" b="1" dirty="0" err="1" smtClean="0">
                          <a:solidFill>
                            <a:schemeClr val="bg1"/>
                          </a:solidFill>
                          <a:latin typeface="Calibri"/>
                          <a:ea typeface="Calibri"/>
                          <a:cs typeface="Times New Roman"/>
                        </a:rPr>
                        <a:t>Particulado</a:t>
                      </a:r>
                      <a:endParaRPr lang="en-US" sz="1400" b="1" dirty="0" smtClean="0">
                        <a:solidFill>
                          <a:schemeClr val="bg1"/>
                        </a:solidFill>
                        <a:latin typeface="Calibri"/>
                        <a:ea typeface="Calibri"/>
                        <a:cs typeface="Times New Roman"/>
                      </a:endParaRPr>
                    </a:p>
                    <a:p>
                      <a:pPr algn="ctr">
                        <a:lnSpc>
                          <a:spcPct val="115000"/>
                        </a:lnSpc>
                        <a:spcAft>
                          <a:spcPts val="0"/>
                        </a:spcAft>
                      </a:pPr>
                      <a:r>
                        <a:rPr lang="en-US" sz="1400" b="1" dirty="0" smtClean="0">
                          <a:solidFill>
                            <a:schemeClr val="bg1"/>
                          </a:solidFill>
                          <a:latin typeface="Calibri"/>
                          <a:ea typeface="Calibri"/>
                          <a:cs typeface="Times New Roman"/>
                        </a:rPr>
                        <a:t> (PM)</a:t>
                      </a:r>
                      <a:endParaRPr lang="es-ES" sz="1050" dirty="0">
                        <a:solidFill>
                          <a:schemeClr val="bg1"/>
                        </a:solidFill>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pPr>
                      <a:r>
                        <a:rPr lang="en-US" sz="1400" b="1" kern="1200" dirty="0">
                          <a:solidFill>
                            <a:srgbClr val="FFFFFF"/>
                          </a:solidFill>
                          <a:latin typeface="Calibri"/>
                          <a:ea typeface="Calibri"/>
                          <a:cs typeface="Times New Roman"/>
                        </a:rPr>
                        <a:t>30</a:t>
                      </a:r>
                      <a:r>
                        <a:rPr lang="en-US" sz="1100" b="1" dirty="0">
                          <a:solidFill>
                            <a:srgbClr val="FFFFFF"/>
                          </a:solidFill>
                          <a:latin typeface="Calibri"/>
                          <a:ea typeface="Calibri"/>
                          <a:cs typeface="Times New Roman"/>
                        </a:rPr>
                        <a:t> mg/Nm</a:t>
                      </a:r>
                      <a:r>
                        <a:rPr lang="en-US" sz="1100" b="1" baseline="30000" dirty="0">
                          <a:solidFill>
                            <a:srgbClr val="FFFFFF"/>
                          </a:solidFill>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r>
                        <a:rPr lang="en-US" sz="1200" dirty="0">
                          <a:latin typeface="Calibri"/>
                          <a:ea typeface="Calibri"/>
                          <a:cs typeface="Times New Roman"/>
                        </a:rPr>
                        <a:t>120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50</a:t>
                      </a:r>
                      <a:r>
                        <a:rPr lang="en-US" sz="1100" dirty="0">
                          <a:latin typeface="Calibri"/>
                          <a:ea typeface="Calibri"/>
                          <a:cs typeface="Times New Roman"/>
                        </a:rPr>
                        <a:t> mg/Nm</a:t>
                      </a:r>
                      <a:r>
                        <a:rPr lang="en-US" sz="1100" baseline="30000" dirty="0">
                          <a:latin typeface="Calibri"/>
                          <a:ea typeface="Calibri"/>
                          <a:cs typeface="Times New Roman"/>
                        </a:rPr>
                        <a:t>3</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29261">
                <a:tc>
                  <a:txBody>
                    <a:bodyPr/>
                    <a:lstStyle/>
                    <a:p>
                      <a:pPr algn="ctr">
                        <a:lnSpc>
                          <a:spcPct val="115000"/>
                        </a:lnSpc>
                        <a:spcAft>
                          <a:spcPts val="0"/>
                        </a:spcAft>
                      </a:pPr>
                      <a:r>
                        <a:rPr lang="en-US" sz="1400" b="1" dirty="0" err="1" smtClean="0">
                          <a:solidFill>
                            <a:schemeClr val="bg1"/>
                          </a:solidFill>
                          <a:latin typeface="Calibri"/>
                          <a:ea typeface="Calibri"/>
                          <a:cs typeface="Times New Roman"/>
                        </a:rPr>
                        <a:t>Dioxido</a:t>
                      </a:r>
                      <a:r>
                        <a:rPr lang="en-US" sz="1400" b="1" baseline="0" dirty="0" smtClean="0">
                          <a:solidFill>
                            <a:schemeClr val="bg1"/>
                          </a:solidFill>
                          <a:latin typeface="Calibri"/>
                          <a:ea typeface="Calibri"/>
                          <a:cs typeface="Times New Roman"/>
                        </a:rPr>
                        <a:t> de </a:t>
                      </a:r>
                      <a:r>
                        <a:rPr lang="en-US" sz="1400" b="1" baseline="0" dirty="0" err="1" smtClean="0">
                          <a:solidFill>
                            <a:schemeClr val="bg1"/>
                          </a:solidFill>
                          <a:latin typeface="Calibri"/>
                          <a:ea typeface="Calibri"/>
                          <a:cs typeface="Times New Roman"/>
                        </a:rPr>
                        <a:t>Carbono</a:t>
                      </a:r>
                      <a:r>
                        <a:rPr lang="en-US" sz="1400" b="1" baseline="0" dirty="0" smtClean="0">
                          <a:solidFill>
                            <a:schemeClr val="bg1"/>
                          </a:solidFill>
                          <a:latin typeface="Calibri"/>
                          <a:ea typeface="Calibri"/>
                          <a:cs typeface="Times New Roman"/>
                        </a:rPr>
                        <a:t> (</a:t>
                      </a:r>
                      <a:r>
                        <a:rPr lang="en-US" sz="1400" b="1" dirty="0" smtClean="0">
                          <a:solidFill>
                            <a:schemeClr val="bg1"/>
                          </a:solidFill>
                          <a:latin typeface="Calibri"/>
                          <a:ea typeface="Calibri"/>
                          <a:cs typeface="Times New Roman"/>
                        </a:rPr>
                        <a:t>CO</a:t>
                      </a:r>
                      <a:r>
                        <a:rPr lang="en-US" sz="1400" b="1" baseline="-25000" dirty="0" smtClean="0">
                          <a:solidFill>
                            <a:schemeClr val="bg1"/>
                          </a:solidFill>
                          <a:latin typeface="Calibri"/>
                          <a:ea typeface="Calibri"/>
                          <a:cs typeface="Times New Roman"/>
                        </a:rPr>
                        <a:t>2</a:t>
                      </a:r>
                      <a:r>
                        <a:rPr lang="en-US" sz="1400" b="1" baseline="0" dirty="0" smtClean="0">
                          <a:solidFill>
                            <a:schemeClr val="bg1"/>
                          </a:solidFill>
                          <a:latin typeface="Calibri"/>
                          <a:ea typeface="Calibri"/>
                          <a:cs typeface="Times New Roman"/>
                        </a:rPr>
                        <a:t> )</a:t>
                      </a:r>
                      <a:endParaRPr lang="es-ES" sz="1050" dirty="0">
                        <a:solidFill>
                          <a:schemeClr val="bg1"/>
                        </a:solidFill>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243E"/>
                    </a:solidFill>
                  </a:tcPr>
                </a:tc>
                <a:tc>
                  <a:txBody>
                    <a:bodyPr/>
                    <a:lstStyle/>
                    <a:p>
                      <a:pPr algn="ctr">
                        <a:lnSpc>
                          <a:spcPct val="115000"/>
                        </a:lnSpc>
                        <a:spcAft>
                          <a:spcPts val="0"/>
                        </a:spcAft>
                      </a:pPr>
                      <a:r>
                        <a:rPr lang="en-US" sz="1400" b="1" kern="1200" dirty="0" smtClean="0">
                          <a:solidFill>
                            <a:srgbClr val="FFFFFF"/>
                          </a:solidFill>
                          <a:latin typeface="Calibri"/>
                          <a:ea typeface="Calibri"/>
                          <a:cs typeface="Times New Roman"/>
                        </a:rPr>
                        <a:t>789 </a:t>
                      </a:r>
                      <a:r>
                        <a:rPr lang="en-US" sz="1100" b="1" dirty="0" smtClean="0">
                          <a:solidFill>
                            <a:srgbClr val="FFFFFF"/>
                          </a:solidFill>
                          <a:latin typeface="Calibri"/>
                          <a:ea typeface="Calibri"/>
                          <a:cs typeface="Times New Roman"/>
                        </a:rPr>
                        <a:t>gCO</a:t>
                      </a:r>
                      <a:r>
                        <a:rPr lang="en-US" sz="1100" b="1" baseline="30000" dirty="0" smtClean="0">
                          <a:solidFill>
                            <a:srgbClr val="FFFFFF"/>
                          </a:solidFill>
                          <a:latin typeface="Calibri"/>
                          <a:ea typeface="Calibri"/>
                          <a:cs typeface="Times New Roman"/>
                        </a:rPr>
                        <a:t>2</a:t>
                      </a:r>
                      <a:r>
                        <a:rPr lang="en-US" sz="1100" b="1" dirty="0" smtClean="0">
                          <a:solidFill>
                            <a:srgbClr val="FFFFFF"/>
                          </a:solidFill>
                          <a:latin typeface="Calibri"/>
                          <a:ea typeface="Calibri"/>
                          <a:cs typeface="Times New Roman"/>
                        </a:rPr>
                        <a:t>/kWh</a:t>
                      </a:r>
                      <a:r>
                        <a:rPr lang="en-US" sz="1100" b="1" dirty="0">
                          <a:solidFill>
                            <a:srgbClr val="FFFFFF"/>
                          </a:solidFill>
                          <a:latin typeface="Calibri"/>
                          <a:ea typeface="Calibri"/>
                          <a:cs typeface="Times New Roman"/>
                        </a:rPr>
                        <a:t>**</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DD4"/>
                    </a:solidFill>
                  </a:tcPr>
                </a:tc>
                <a:tc>
                  <a:txBody>
                    <a:bodyPr/>
                    <a:lstStyle/>
                    <a:p>
                      <a:pPr algn="ctr">
                        <a:lnSpc>
                          <a:spcPct val="115000"/>
                        </a:lnSpc>
                        <a:spcAft>
                          <a:spcPts val="0"/>
                        </a:spcAft>
                      </a:pP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a:latin typeface="Calibri"/>
                          <a:ea typeface="Calibri"/>
                          <a:cs typeface="Times New Roman"/>
                        </a:rPr>
                        <a:t>807-907</a:t>
                      </a:r>
                      <a:r>
                        <a:rPr lang="en-US" sz="1100" dirty="0">
                          <a:latin typeface="Calibri"/>
                          <a:ea typeface="Calibri"/>
                          <a:cs typeface="Times New Roman"/>
                        </a:rPr>
                        <a:t> </a:t>
                      </a:r>
                      <a:r>
                        <a:rPr lang="en-US" sz="1100" dirty="0" smtClean="0">
                          <a:latin typeface="Calibri"/>
                          <a:ea typeface="Calibri"/>
                          <a:cs typeface="Times New Roman"/>
                        </a:rPr>
                        <a:t>gCO</a:t>
                      </a:r>
                      <a:r>
                        <a:rPr lang="en-US" sz="1100" baseline="30000" dirty="0" smtClean="0">
                          <a:latin typeface="Calibri"/>
                          <a:ea typeface="Calibri"/>
                          <a:cs typeface="Times New Roman"/>
                        </a:rPr>
                        <a:t>2</a:t>
                      </a:r>
                      <a:r>
                        <a:rPr lang="en-US" sz="1100" dirty="0" smtClean="0">
                          <a:latin typeface="Calibri"/>
                          <a:ea typeface="Calibri"/>
                          <a:cs typeface="Times New Roman"/>
                        </a:rPr>
                        <a:t>/kWh</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smtClean="0">
                          <a:latin typeface="Calibri"/>
                          <a:ea typeface="Calibri"/>
                          <a:cs typeface="Times New Roman"/>
                        </a:rPr>
                        <a:t>756 - 836 </a:t>
                      </a:r>
                      <a:r>
                        <a:rPr lang="en-US" sz="1100" dirty="0" smtClean="0">
                          <a:latin typeface="Calibri"/>
                          <a:ea typeface="Calibri"/>
                          <a:cs typeface="Times New Roman"/>
                        </a:rPr>
                        <a:t>gCO</a:t>
                      </a:r>
                      <a:r>
                        <a:rPr lang="en-US" sz="1100" baseline="30000" dirty="0" smtClean="0">
                          <a:latin typeface="Calibri"/>
                          <a:ea typeface="Calibri"/>
                          <a:cs typeface="Times New Roman"/>
                        </a:rPr>
                        <a:t>2</a:t>
                      </a:r>
                      <a:r>
                        <a:rPr lang="en-US" sz="1100" dirty="0" smtClean="0">
                          <a:latin typeface="Calibri"/>
                          <a:ea typeface="Calibri"/>
                          <a:cs typeface="Times New Roman"/>
                        </a:rPr>
                        <a:t>/kWh</a:t>
                      </a:r>
                      <a:endParaRPr lang="es-ES" sz="900" dirty="0">
                        <a:latin typeface="Calibri"/>
                        <a:ea typeface="Calibri"/>
                        <a:cs typeface="Times New Roman"/>
                      </a:endParaRPr>
                    </a:p>
                  </a:txBody>
                  <a:tcPr marL="57961" marR="5796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en-US" sz="1200" dirty="0" smtClean="0">
                          <a:latin typeface="Calibri"/>
                          <a:ea typeface="Calibri"/>
                          <a:cs typeface="Times New Roman"/>
                        </a:rPr>
                        <a:t>676-795 </a:t>
                      </a:r>
                      <a:r>
                        <a:rPr lang="en-US" sz="1100" dirty="0" smtClean="0">
                          <a:latin typeface="Calibri"/>
                          <a:ea typeface="Calibri"/>
                          <a:cs typeface="Times New Roman"/>
                        </a:rPr>
                        <a:t>gCO</a:t>
                      </a:r>
                      <a:r>
                        <a:rPr lang="en-US" sz="1100" baseline="30000" dirty="0" smtClean="0">
                          <a:latin typeface="Calibri"/>
                          <a:ea typeface="Calibri"/>
                          <a:cs typeface="Times New Roman"/>
                        </a:rPr>
                        <a:t>2</a:t>
                      </a:r>
                      <a:r>
                        <a:rPr lang="en-US" sz="1100" dirty="0" smtClean="0">
                          <a:latin typeface="Calibri"/>
                          <a:ea typeface="Calibri"/>
                          <a:cs typeface="Times New Roman"/>
                        </a:rPr>
                        <a:t>/KWh</a:t>
                      </a:r>
                      <a:endParaRPr lang="es-ES" sz="900" dirty="0">
                        <a:latin typeface="Calibri"/>
                        <a:ea typeface="Calibri"/>
                        <a:cs typeface="Times New Roman"/>
                      </a:endParaRPr>
                    </a:p>
                  </a:txBody>
                  <a:tcPr marL="57961" marR="57961"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bl>
          </a:graphicData>
        </a:graphic>
      </p:graphicFrame>
      <p:pic>
        <p:nvPicPr>
          <p:cNvPr id="1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3" name="TextBox 12"/>
          <p:cNvSpPr txBox="1"/>
          <p:nvPr/>
        </p:nvSpPr>
        <p:spPr>
          <a:xfrm>
            <a:off x="441251" y="5018136"/>
            <a:ext cx="8261498" cy="1015663"/>
          </a:xfrm>
          <a:prstGeom prst="rect">
            <a:avLst/>
          </a:prstGeom>
          <a:noFill/>
        </p:spPr>
        <p:txBody>
          <a:bodyPr wrap="square" rtlCol="0">
            <a:spAutoFit/>
          </a:bodyPr>
          <a:lstStyle/>
          <a:p>
            <a:pPr algn="just"/>
            <a:r>
              <a:rPr lang="es-DO" sz="2000" dirty="0" smtClean="0"/>
              <a:t>Estos valores bajos de emisiones establecen a Punta Catalina como modelo para futuras generadoras y servirá de referencia para eventuales actualización de las normas ambientales locales.</a:t>
            </a:r>
            <a:endParaRPr lang="es-DO" sz="2000" dirty="0"/>
          </a:p>
        </p:txBody>
      </p:sp>
    </p:spTree>
    <p:extLst>
      <p:ext uri="{BB962C8B-B14F-4D97-AF65-F5344CB8AC3E}">
        <p14:creationId xmlns:p14="http://schemas.microsoft.com/office/powerpoint/2010/main" val="2138186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443582" y="746354"/>
            <a:ext cx="8376890" cy="5232091"/>
          </a:xfrm>
        </p:spPr>
        <p:txBody>
          <a:bodyPr>
            <a:normAutofit/>
          </a:bodyPr>
          <a:lstStyle/>
          <a:p>
            <a:pPr algn="just"/>
            <a:r>
              <a:rPr lang="es-DO" sz="2200" dirty="0">
                <a:solidFill>
                  <a:schemeClr val="accent1">
                    <a:lumMod val="75000"/>
                  </a:schemeClr>
                </a:solidFill>
              </a:rPr>
              <a:t>Se incluye tecnología en todos los sub-sistemas para eliminar o reducir a lo mínimo posible la emisión de polvos fugitivos</a:t>
            </a:r>
            <a:r>
              <a:rPr lang="es-DO" sz="2200" dirty="0" smtClean="0">
                <a:solidFill>
                  <a:schemeClr val="accent1">
                    <a:lumMod val="75000"/>
                  </a:schemeClr>
                </a:solidFill>
              </a:rPr>
              <a:t>.</a:t>
            </a:r>
          </a:p>
          <a:p>
            <a:pPr marL="742950" lvl="2" indent="-342900" algn="just"/>
            <a:r>
              <a:rPr lang="es-DO" sz="2000" dirty="0" smtClean="0">
                <a:solidFill>
                  <a:schemeClr val="accent1">
                    <a:lumMod val="75000"/>
                  </a:schemeClr>
                </a:solidFill>
              </a:rPr>
              <a:t>Descarga </a:t>
            </a:r>
            <a:r>
              <a:rPr lang="es-DO" sz="2000" dirty="0">
                <a:solidFill>
                  <a:schemeClr val="accent1">
                    <a:lumMod val="75000"/>
                  </a:schemeClr>
                </a:solidFill>
              </a:rPr>
              <a:t>de barcos </a:t>
            </a:r>
            <a:r>
              <a:rPr lang="es-DO" sz="2000" dirty="0" smtClean="0">
                <a:solidFill>
                  <a:schemeClr val="accent1">
                    <a:lumMod val="75000"/>
                  </a:schemeClr>
                </a:solidFill>
              </a:rPr>
              <a:t>sólo </a:t>
            </a:r>
            <a:r>
              <a:rPr lang="es-DO" sz="2000" dirty="0">
                <a:solidFill>
                  <a:schemeClr val="accent1">
                    <a:lumMod val="75000"/>
                  </a:schemeClr>
                </a:solidFill>
              </a:rPr>
              <a:t>con sistemas de </a:t>
            </a:r>
            <a:r>
              <a:rPr lang="es-DO" sz="2000" dirty="0" err="1">
                <a:solidFill>
                  <a:schemeClr val="accent1">
                    <a:lumMod val="75000"/>
                  </a:schemeClr>
                </a:solidFill>
              </a:rPr>
              <a:t>conveyors</a:t>
            </a:r>
            <a:r>
              <a:rPr lang="es-DO" sz="2000" dirty="0">
                <a:solidFill>
                  <a:schemeClr val="accent1">
                    <a:lumMod val="75000"/>
                  </a:schemeClr>
                </a:solidFill>
              </a:rPr>
              <a:t> cerrados.</a:t>
            </a:r>
          </a:p>
          <a:p>
            <a:pPr marL="742950" lvl="2" indent="-342900" algn="just"/>
            <a:r>
              <a:rPr lang="es-DO" sz="2000" dirty="0">
                <a:solidFill>
                  <a:schemeClr val="accent1">
                    <a:lumMod val="75000"/>
                  </a:schemeClr>
                </a:solidFill>
              </a:rPr>
              <a:t>Correas de descarga con sistema tipo tubería “</a:t>
            </a:r>
            <a:r>
              <a:rPr lang="es-DO" sz="2000" dirty="0" err="1">
                <a:solidFill>
                  <a:schemeClr val="accent1">
                    <a:lumMod val="75000"/>
                  </a:schemeClr>
                </a:solidFill>
              </a:rPr>
              <a:t>conveyor</a:t>
            </a:r>
            <a:r>
              <a:rPr lang="es-DO" sz="2000" dirty="0">
                <a:solidFill>
                  <a:schemeClr val="accent1">
                    <a:lumMod val="75000"/>
                  </a:schemeClr>
                </a:solidFill>
              </a:rPr>
              <a:t> cerrado”. </a:t>
            </a:r>
          </a:p>
          <a:p>
            <a:pPr marL="742950" lvl="2" indent="-342900" algn="just"/>
            <a:r>
              <a:rPr lang="es-DO" sz="2000" dirty="0">
                <a:solidFill>
                  <a:schemeClr val="accent1">
                    <a:lumMod val="75000"/>
                  </a:schemeClr>
                </a:solidFill>
              </a:rPr>
              <a:t>Almacenamiento del carbón en edificio 100% cerrado.</a:t>
            </a:r>
          </a:p>
          <a:p>
            <a:pPr marL="742950" lvl="2" indent="-342900" algn="just"/>
            <a:r>
              <a:rPr lang="es-DO" sz="2000" dirty="0">
                <a:solidFill>
                  <a:schemeClr val="accent1">
                    <a:lumMod val="75000"/>
                  </a:schemeClr>
                </a:solidFill>
              </a:rPr>
              <a:t>Sistemas de extracción al </a:t>
            </a:r>
            <a:r>
              <a:rPr lang="es-DO" sz="2000" dirty="0" smtClean="0">
                <a:solidFill>
                  <a:schemeClr val="accent1">
                    <a:lumMod val="75000"/>
                  </a:schemeClr>
                </a:solidFill>
              </a:rPr>
              <a:t>vacío </a:t>
            </a:r>
            <a:r>
              <a:rPr lang="es-DO" sz="2000" dirty="0">
                <a:solidFill>
                  <a:schemeClr val="accent1">
                    <a:lumMod val="75000"/>
                  </a:schemeClr>
                </a:solidFill>
              </a:rPr>
              <a:t>en puntos de </a:t>
            </a:r>
            <a:r>
              <a:rPr lang="es-DO" sz="2000" dirty="0" smtClean="0">
                <a:solidFill>
                  <a:schemeClr val="accent1">
                    <a:lumMod val="75000"/>
                  </a:schemeClr>
                </a:solidFill>
              </a:rPr>
              <a:t>transferencia.</a:t>
            </a:r>
          </a:p>
          <a:p>
            <a:pPr marL="742950" lvl="2" indent="-342900" algn="just"/>
            <a:r>
              <a:rPr lang="es-DO" sz="2000" dirty="0">
                <a:solidFill>
                  <a:schemeClr val="accent1">
                    <a:lumMod val="75000"/>
                  </a:schemeClr>
                </a:solidFill>
              </a:rPr>
              <a:t>Equipos mecanizados para carga de carbón en </a:t>
            </a:r>
            <a:r>
              <a:rPr lang="es-DO" sz="2000" dirty="0" smtClean="0">
                <a:solidFill>
                  <a:schemeClr val="accent1">
                    <a:lumMod val="75000"/>
                  </a:schemeClr>
                </a:solidFill>
              </a:rPr>
              <a:t>tolvas.</a:t>
            </a:r>
            <a:endParaRPr lang="es-DO" sz="2000" dirty="0">
              <a:solidFill>
                <a:schemeClr val="accent1">
                  <a:lumMod val="75000"/>
                </a:schemeClr>
              </a:solidFill>
            </a:endParaRPr>
          </a:p>
        </p:txBody>
      </p:sp>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2"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hlinkClick r:id="rId3" action="ppaction://hlinksldjump"/>
          </p:cNvPr>
          <p:cNvPicPr>
            <a:picLocks noChangeAspect="1"/>
          </p:cNvPicPr>
          <p:nvPr/>
        </p:nvPicPr>
        <p:blipFill rotWithShape="1">
          <a:blip r:embed="rId4"/>
          <a:srcRect/>
          <a:stretch/>
        </p:blipFill>
        <p:spPr>
          <a:xfrm>
            <a:off x="6251949" y="3668233"/>
            <a:ext cx="2728807" cy="2125792"/>
          </a:xfrm>
          <a:prstGeom prst="rect">
            <a:avLst/>
          </a:prstGeom>
        </p:spPr>
      </p:pic>
      <p:grpSp>
        <p:nvGrpSpPr>
          <p:cNvPr id="9" name="Group 8"/>
          <p:cNvGrpSpPr/>
          <p:nvPr/>
        </p:nvGrpSpPr>
        <p:grpSpPr>
          <a:xfrm>
            <a:off x="0" y="71960"/>
            <a:ext cx="9144000" cy="635340"/>
            <a:chOff x="0" y="71960"/>
            <a:chExt cx="9144000" cy="635340"/>
          </a:xfrm>
        </p:grpSpPr>
        <p:sp>
          <p:nvSpPr>
            <p:cNvPr id="12" name="Rectangle 11"/>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3" name="Rectangle 12"/>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Sistema de Manejo Carbón Mineral</a:t>
            </a:r>
            <a:endParaRPr lang="es-DO" sz="2400" i="1" dirty="0">
              <a:solidFill>
                <a:schemeClr val="bg1"/>
              </a:solidFill>
            </a:endParaRPr>
          </a:p>
        </p:txBody>
      </p:sp>
      <p:pic>
        <p:nvPicPr>
          <p:cNvPr id="17" name="Picture 2" descr="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6"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pic>
        <p:nvPicPr>
          <p:cNvPr id="19" name="Picture 18"/>
          <p:cNvPicPr>
            <a:picLocks noChangeAspect="1"/>
          </p:cNvPicPr>
          <p:nvPr/>
        </p:nvPicPr>
        <p:blipFill rotWithShape="1">
          <a:blip r:embed="rId7" cstate="print"/>
          <a:srcRect/>
          <a:stretch/>
        </p:blipFill>
        <p:spPr>
          <a:xfrm>
            <a:off x="2636880" y="3680838"/>
            <a:ext cx="3611781" cy="2113905"/>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229" y="3688536"/>
            <a:ext cx="3097287" cy="2084944"/>
          </a:xfrm>
          <a:prstGeom prst="rect">
            <a:avLst/>
          </a:prstGeom>
        </p:spPr>
      </p:pic>
    </p:spTree>
    <p:extLst>
      <p:ext uri="{BB962C8B-B14F-4D97-AF65-F5344CB8AC3E}">
        <p14:creationId xmlns:p14="http://schemas.microsoft.com/office/powerpoint/2010/main" val="213650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280715" y="889049"/>
            <a:ext cx="8582570" cy="5232091"/>
          </a:xfrm>
        </p:spPr>
        <p:txBody>
          <a:bodyPr>
            <a:normAutofit/>
          </a:bodyPr>
          <a:lstStyle/>
          <a:p>
            <a:pPr algn="just"/>
            <a:r>
              <a:rPr lang="es-DO" sz="2200" dirty="0">
                <a:solidFill>
                  <a:schemeClr val="accent1">
                    <a:lumMod val="75000"/>
                  </a:schemeClr>
                </a:solidFill>
              </a:rPr>
              <a:t>Sistema de extracción de cenizas de fondo del tipo seco, sin consumos de agua, como es recomendado modernamente por la EPA. </a:t>
            </a:r>
            <a:endParaRPr lang="es-DO" sz="2200" dirty="0" smtClean="0">
              <a:solidFill>
                <a:schemeClr val="accent1">
                  <a:lumMod val="75000"/>
                </a:schemeClr>
              </a:solidFill>
            </a:endParaRPr>
          </a:p>
          <a:p>
            <a:pPr algn="just"/>
            <a:endParaRPr lang="es-DO" sz="2200" dirty="0">
              <a:solidFill>
                <a:schemeClr val="accent1">
                  <a:lumMod val="75000"/>
                </a:schemeClr>
              </a:solidFill>
            </a:endParaRPr>
          </a:p>
          <a:p>
            <a:pPr algn="just"/>
            <a:r>
              <a:rPr lang="es-DO" sz="2200" dirty="0">
                <a:solidFill>
                  <a:schemeClr val="accent1">
                    <a:lumMod val="75000"/>
                  </a:schemeClr>
                </a:solidFill>
              </a:rPr>
              <a:t>Planta de Tratamiento de Agua de desecho.</a:t>
            </a:r>
          </a:p>
          <a:p>
            <a:pPr lvl="1" indent="-342900" algn="just">
              <a:buFont typeface="Arial" pitchFamily="34" charset="0"/>
              <a:buChar char="•"/>
            </a:pPr>
            <a:r>
              <a:rPr lang="es-DO" sz="2200" dirty="0">
                <a:solidFill>
                  <a:schemeClr val="accent1">
                    <a:lumMod val="75000"/>
                  </a:schemeClr>
                </a:solidFill>
              </a:rPr>
              <a:t>Una para colección y manejo del agua lluvia.</a:t>
            </a:r>
          </a:p>
          <a:p>
            <a:pPr lvl="1" indent="-342900" algn="just">
              <a:buFont typeface="Arial" pitchFamily="34" charset="0"/>
              <a:buChar char="•"/>
            </a:pPr>
            <a:r>
              <a:rPr lang="es-DO" sz="2200" dirty="0">
                <a:solidFill>
                  <a:schemeClr val="accent1">
                    <a:lumMod val="75000"/>
                  </a:schemeClr>
                </a:solidFill>
              </a:rPr>
              <a:t>Una para colección y tratamiento de aguas del proceso</a:t>
            </a:r>
          </a:p>
          <a:p>
            <a:pPr lvl="2" indent="-342900" algn="just"/>
            <a:r>
              <a:rPr lang="es-DO" sz="2200" dirty="0">
                <a:solidFill>
                  <a:schemeClr val="accent1">
                    <a:lumMod val="75000"/>
                  </a:schemeClr>
                </a:solidFill>
              </a:rPr>
              <a:t>Manejo de aguas </a:t>
            </a:r>
            <a:r>
              <a:rPr lang="es-DO" sz="2200" dirty="0" smtClean="0">
                <a:solidFill>
                  <a:schemeClr val="accent1">
                    <a:lumMod val="75000"/>
                  </a:schemeClr>
                </a:solidFill>
              </a:rPr>
              <a:t>aceitosas.</a:t>
            </a:r>
            <a:endParaRPr lang="es-DO" sz="2200" dirty="0">
              <a:solidFill>
                <a:schemeClr val="accent1">
                  <a:lumMod val="75000"/>
                </a:schemeClr>
              </a:solidFill>
            </a:endParaRPr>
          </a:p>
          <a:p>
            <a:pPr lvl="2" indent="-342900" algn="just"/>
            <a:r>
              <a:rPr lang="es-DO" sz="2200" dirty="0">
                <a:solidFill>
                  <a:schemeClr val="accent1">
                    <a:lumMod val="75000"/>
                  </a:schemeClr>
                </a:solidFill>
              </a:rPr>
              <a:t>Manejo de aguas de plantas de producción de </a:t>
            </a:r>
            <a:r>
              <a:rPr lang="es-DO" sz="2200" dirty="0" smtClean="0">
                <a:solidFill>
                  <a:schemeClr val="accent1">
                    <a:lumMod val="75000"/>
                  </a:schemeClr>
                </a:solidFill>
              </a:rPr>
              <a:t>agua.</a:t>
            </a:r>
            <a:endParaRPr lang="es-DO" sz="2200" dirty="0">
              <a:solidFill>
                <a:schemeClr val="accent1">
                  <a:lumMod val="75000"/>
                </a:schemeClr>
              </a:solidFill>
            </a:endParaRPr>
          </a:p>
          <a:p>
            <a:pPr lvl="2" indent="-342900" algn="just"/>
            <a:r>
              <a:rPr lang="es-DO" sz="2200" dirty="0">
                <a:solidFill>
                  <a:schemeClr val="accent1">
                    <a:lumMod val="75000"/>
                  </a:schemeClr>
                </a:solidFill>
              </a:rPr>
              <a:t>Manejo de aguas desde drenajes de calderas y otros equipos.</a:t>
            </a:r>
          </a:p>
          <a:p>
            <a:pPr lvl="2" indent="-342900" algn="just"/>
            <a:r>
              <a:rPr lang="es-DO" sz="2200" dirty="0">
                <a:solidFill>
                  <a:schemeClr val="accent1">
                    <a:lumMod val="75000"/>
                  </a:schemeClr>
                </a:solidFill>
              </a:rPr>
              <a:t>Planta de aguas sanitarias. </a:t>
            </a:r>
            <a:endParaRPr lang="es-DO" sz="2200" dirty="0" smtClean="0">
              <a:solidFill>
                <a:schemeClr val="accent1">
                  <a:lumMod val="75000"/>
                </a:schemeClr>
              </a:solidFill>
            </a:endParaRPr>
          </a:p>
          <a:p>
            <a:pPr lvl="2" indent="-342900" algn="just"/>
            <a:endParaRPr lang="es-DO" sz="2200" dirty="0">
              <a:solidFill>
                <a:schemeClr val="accent1">
                  <a:lumMod val="75000"/>
                </a:schemeClr>
              </a:solidFill>
            </a:endParaRPr>
          </a:p>
          <a:p>
            <a:pPr algn="just"/>
            <a:r>
              <a:rPr lang="es-DO" sz="2200" dirty="0">
                <a:solidFill>
                  <a:schemeClr val="accent1">
                    <a:lumMod val="75000"/>
                  </a:schemeClr>
                </a:solidFill>
              </a:rPr>
              <a:t>Reutilización de las aguas en procesos internos para minimizar el consumo de los recursos naturales.</a:t>
            </a:r>
          </a:p>
          <a:p>
            <a:pPr eaLnBrk="1" hangingPunct="1"/>
            <a:endParaRPr lang="es-DO" sz="2400" dirty="0" smtClean="0"/>
          </a:p>
        </p:txBody>
      </p:sp>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2"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8"/>
          <p:cNvGrpSpPr/>
          <p:nvPr/>
        </p:nvGrpSpPr>
        <p:grpSpPr>
          <a:xfrm>
            <a:off x="0" y="71960"/>
            <a:ext cx="9144000" cy="635340"/>
            <a:chOff x="0" y="71960"/>
            <a:chExt cx="9144000" cy="635340"/>
          </a:xfrm>
        </p:grpSpPr>
        <p:sp>
          <p:nvSpPr>
            <p:cNvPr id="12" name="Rectangle 11"/>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3" name="Rectangle 12"/>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Manejo de Efluentes Líquidos</a:t>
            </a:r>
            <a:endParaRPr lang="es-DO" sz="2400" i="1" dirty="0">
              <a:solidFill>
                <a:schemeClr val="bg1"/>
              </a:solidFill>
            </a:endParaRPr>
          </a:p>
        </p:txBody>
      </p:sp>
      <p:pic>
        <p:nvPicPr>
          <p:cNvPr id="1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Tree>
    <p:extLst>
      <p:ext uri="{BB962C8B-B14F-4D97-AF65-F5344CB8AC3E}">
        <p14:creationId xmlns:p14="http://schemas.microsoft.com/office/powerpoint/2010/main" val="1231650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a:xfrm>
            <a:off x="323528" y="944872"/>
            <a:ext cx="8496944" cy="5232091"/>
          </a:xfrm>
        </p:spPr>
        <p:txBody>
          <a:bodyPr>
            <a:normAutofit/>
          </a:bodyPr>
          <a:lstStyle/>
          <a:p>
            <a:pPr algn="just"/>
            <a:r>
              <a:rPr lang="es-DO" sz="2200" dirty="0">
                <a:solidFill>
                  <a:schemeClr val="accent1">
                    <a:lumMod val="75000"/>
                  </a:schemeClr>
                </a:solidFill>
              </a:rPr>
              <a:t>Sistema Almacenamiento tipo relleno sanitario que asegura un manejo responsable de los materiales no utilizados</a:t>
            </a:r>
            <a:r>
              <a:rPr lang="es-DO" sz="2200" dirty="0" smtClean="0">
                <a:solidFill>
                  <a:schemeClr val="accent1">
                    <a:lumMod val="75000"/>
                  </a:schemeClr>
                </a:solidFill>
              </a:rPr>
              <a:t>.</a:t>
            </a:r>
          </a:p>
          <a:p>
            <a:pPr algn="just"/>
            <a:endParaRPr lang="es-DO" sz="2200" dirty="0">
              <a:solidFill>
                <a:schemeClr val="accent1">
                  <a:lumMod val="75000"/>
                </a:schemeClr>
              </a:solidFill>
            </a:endParaRPr>
          </a:p>
          <a:p>
            <a:pPr algn="just"/>
            <a:r>
              <a:rPr lang="es-DO" sz="2200" dirty="0">
                <a:solidFill>
                  <a:schemeClr val="accent1">
                    <a:lumMod val="75000"/>
                  </a:schemeClr>
                </a:solidFill>
              </a:rPr>
              <a:t>Generación de un sub-producto que es el resultado de cenizas volantes y yeso.</a:t>
            </a:r>
          </a:p>
          <a:p>
            <a:pPr lvl="1" indent="-342900" algn="just">
              <a:buFont typeface="Arial" pitchFamily="34" charset="0"/>
              <a:buChar char="•"/>
            </a:pPr>
            <a:r>
              <a:rPr lang="es-DO" sz="2200" dirty="0">
                <a:solidFill>
                  <a:schemeClr val="accent1">
                    <a:lumMod val="75000"/>
                  </a:schemeClr>
                </a:solidFill>
              </a:rPr>
              <a:t>Mejora el plan de manejo y costos de la industria metálica. Es usado para </a:t>
            </a:r>
            <a:r>
              <a:rPr lang="es-DO" sz="2200" dirty="0" err="1" smtClean="0">
                <a:solidFill>
                  <a:schemeClr val="accent1">
                    <a:lumMod val="75000"/>
                  </a:schemeClr>
                </a:solidFill>
              </a:rPr>
              <a:t>pasivar</a:t>
            </a:r>
            <a:r>
              <a:rPr lang="es-DO" sz="2200" dirty="0" smtClean="0">
                <a:solidFill>
                  <a:schemeClr val="accent1">
                    <a:lumMod val="75000"/>
                  </a:schemeClr>
                </a:solidFill>
              </a:rPr>
              <a:t> </a:t>
            </a:r>
            <a:r>
              <a:rPr lang="es-DO" sz="2200" dirty="0">
                <a:solidFill>
                  <a:schemeClr val="accent1">
                    <a:lumMod val="75000"/>
                  </a:schemeClr>
                </a:solidFill>
              </a:rPr>
              <a:t>desechos ácidos.</a:t>
            </a:r>
          </a:p>
          <a:p>
            <a:pPr lvl="1" indent="-342900" algn="just">
              <a:buFont typeface="Arial" pitchFamily="34" charset="0"/>
              <a:buChar char="•"/>
            </a:pPr>
            <a:r>
              <a:rPr lang="es-DO" sz="2200" dirty="0">
                <a:solidFill>
                  <a:schemeClr val="accent1">
                    <a:lumMod val="75000"/>
                  </a:schemeClr>
                </a:solidFill>
              </a:rPr>
              <a:t>Sub-producto con utilidad en la industria cementera y del concreto.</a:t>
            </a:r>
          </a:p>
          <a:p>
            <a:pPr lvl="1" algn="just"/>
            <a:endParaRPr lang="es-DO" sz="2000" dirty="0" smtClean="0"/>
          </a:p>
          <a:p>
            <a:pPr algn="just" eaLnBrk="1" hangingPunct="1"/>
            <a:endParaRPr lang="es-DO" sz="2400" dirty="0" smtClean="0"/>
          </a:p>
          <a:p>
            <a:pPr algn="just" eaLnBrk="1" hangingPunct="1"/>
            <a:endParaRPr lang="es-DO" sz="2400" dirty="0" smtClean="0"/>
          </a:p>
          <a:p>
            <a:pPr algn="just" eaLnBrk="1" hangingPunct="1"/>
            <a:endParaRPr lang="es-DO" sz="2400" dirty="0" smtClean="0"/>
          </a:p>
        </p:txBody>
      </p:sp>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2"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8"/>
          <p:cNvGrpSpPr/>
          <p:nvPr/>
        </p:nvGrpSpPr>
        <p:grpSpPr>
          <a:xfrm>
            <a:off x="0" y="71960"/>
            <a:ext cx="9144000" cy="635340"/>
            <a:chOff x="0" y="71960"/>
            <a:chExt cx="9144000" cy="635340"/>
          </a:xfrm>
        </p:grpSpPr>
        <p:sp>
          <p:nvSpPr>
            <p:cNvPr id="12" name="Rectangle 11"/>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3" name="Rectangle 12"/>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Manejo de Cenizas</a:t>
            </a:r>
            <a:endParaRPr lang="es-DO" sz="2400" i="1" dirty="0">
              <a:solidFill>
                <a:schemeClr val="bg1"/>
              </a:solidFill>
            </a:endParaRPr>
          </a:p>
        </p:txBody>
      </p:sp>
      <p:pic>
        <p:nvPicPr>
          <p:cNvPr id="1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Tree>
    <p:extLst>
      <p:ext uri="{BB962C8B-B14F-4D97-AF65-F5344CB8AC3E}">
        <p14:creationId xmlns:p14="http://schemas.microsoft.com/office/powerpoint/2010/main" val="2000665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966998"/>
            <a:ext cx="5184576" cy="2294259"/>
          </a:xfrm>
          <a:prstGeom prst="rect">
            <a:avLst/>
          </a:prstGeom>
        </p:spPr>
      </p:pic>
      <p:sp>
        <p:nvSpPr>
          <p:cNvPr id="3" name="Content Placeholder 2"/>
          <p:cNvSpPr>
            <a:spLocks noGrp="1"/>
          </p:cNvSpPr>
          <p:nvPr>
            <p:ph idx="1"/>
          </p:nvPr>
        </p:nvSpPr>
        <p:spPr>
          <a:xfrm>
            <a:off x="282352" y="702868"/>
            <a:ext cx="8579296" cy="4525963"/>
          </a:xfrm>
        </p:spPr>
        <p:txBody>
          <a:bodyPr>
            <a:noAutofit/>
          </a:bodyPr>
          <a:lstStyle/>
          <a:p>
            <a:pPr algn="just"/>
            <a:r>
              <a:rPr lang="es-ES" sz="2200" dirty="0">
                <a:solidFill>
                  <a:schemeClr val="accent1">
                    <a:lumMod val="75000"/>
                  </a:schemeClr>
                </a:solidFill>
              </a:rPr>
              <a:t>Para cumplir con la actualización de la Norma de MIMARENA sobre Descarga de Aguas Costera del 2012, se </a:t>
            </a:r>
            <a:r>
              <a:rPr lang="es-ES" sz="2200" b="1" u="sng" dirty="0">
                <a:solidFill>
                  <a:schemeClr val="accent1">
                    <a:lumMod val="75000"/>
                  </a:schemeClr>
                </a:solidFill>
              </a:rPr>
              <a:t>incluye un Difusor Marino </a:t>
            </a:r>
            <a:r>
              <a:rPr lang="es-ES" sz="2200" dirty="0">
                <a:solidFill>
                  <a:schemeClr val="accent1">
                    <a:lumMod val="75000"/>
                  </a:schemeClr>
                </a:solidFill>
              </a:rPr>
              <a:t>para la descarga del agua desde el Condensador.</a:t>
            </a:r>
          </a:p>
          <a:p>
            <a:pPr algn="just"/>
            <a:r>
              <a:rPr lang="es-ES" sz="2200" u="sng" dirty="0">
                <a:solidFill>
                  <a:schemeClr val="accent1">
                    <a:lumMod val="75000"/>
                  </a:schemeClr>
                </a:solidFill>
              </a:rPr>
              <a:t>Se asegura una dispersión térmica</a:t>
            </a:r>
            <a:r>
              <a:rPr lang="es-ES" sz="2200" dirty="0">
                <a:solidFill>
                  <a:schemeClr val="accent1">
                    <a:lumMod val="75000"/>
                  </a:schemeClr>
                </a:solidFill>
              </a:rPr>
              <a:t> que en cumplimiento con los estándares ambientales de RD los establecidos en las Normas de Desempeño No.1 y No.6 de la Corporación Financiera Internacional (IFC en inglés</a:t>
            </a:r>
            <a:r>
              <a:rPr lang="es-ES" sz="2200" dirty="0" smtClean="0">
                <a:solidFill>
                  <a:schemeClr val="accent1">
                    <a:lumMod val="75000"/>
                  </a:schemeClr>
                </a:solidFill>
              </a:rPr>
              <a:t>).</a:t>
            </a:r>
          </a:p>
          <a:p>
            <a:pPr algn="just"/>
            <a:r>
              <a:rPr lang="es-DO" sz="2200" dirty="0">
                <a:solidFill>
                  <a:schemeClr val="accent1">
                    <a:lumMod val="75000"/>
                  </a:schemeClr>
                </a:solidFill>
              </a:rPr>
              <a:t>Adicionalmente, </a:t>
            </a:r>
            <a:r>
              <a:rPr lang="es-DO" sz="2200" b="1" u="sng" dirty="0">
                <a:solidFill>
                  <a:schemeClr val="accent1">
                    <a:lumMod val="75000"/>
                  </a:schemeClr>
                </a:solidFill>
              </a:rPr>
              <a:t>se controlará la temperatura del agua de mar usada </a:t>
            </a:r>
            <a:r>
              <a:rPr lang="es-DO" sz="2200" dirty="0">
                <a:solidFill>
                  <a:schemeClr val="accent1">
                    <a:lumMod val="75000"/>
                  </a:schemeClr>
                </a:solidFill>
              </a:rPr>
              <a:t>en el sistema de refrigeración para la planta.</a:t>
            </a:r>
          </a:p>
          <a:p>
            <a:pPr algn="just"/>
            <a:endParaRPr lang="en-US" sz="2200" dirty="0">
              <a:solidFill>
                <a:schemeClr val="accent1">
                  <a:lumMod val="75000"/>
                </a:schemeClr>
              </a:solidFill>
            </a:endParaRPr>
          </a:p>
          <a:p>
            <a:endParaRPr lang="en-US" sz="2400" dirty="0"/>
          </a:p>
        </p:txBody>
      </p:sp>
      <p:sp>
        <p:nvSpPr>
          <p:cNvPr id="4"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5"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6"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 name="Group 8"/>
          <p:cNvGrpSpPr/>
          <p:nvPr/>
        </p:nvGrpSpPr>
        <p:grpSpPr>
          <a:xfrm>
            <a:off x="0" y="71960"/>
            <a:ext cx="9144000" cy="635340"/>
            <a:chOff x="0" y="71960"/>
            <a:chExt cx="9144000" cy="635340"/>
          </a:xfrm>
        </p:grpSpPr>
        <p:sp>
          <p:nvSpPr>
            <p:cNvPr id="8" name="Rectangle 7"/>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9" name="Rectangle 8"/>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1"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Descarga de Agua </a:t>
            </a:r>
            <a:endParaRPr lang="es-DO" sz="2400" i="1" dirty="0">
              <a:solidFill>
                <a:schemeClr val="bg1"/>
              </a:solidFill>
            </a:endParaRPr>
          </a:p>
        </p:txBody>
      </p:sp>
      <p:pic>
        <p:nvPicPr>
          <p:cNvPr id="12"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Tree>
    <p:extLst>
      <p:ext uri="{BB962C8B-B14F-4D97-AF65-F5344CB8AC3E}">
        <p14:creationId xmlns:p14="http://schemas.microsoft.com/office/powerpoint/2010/main" val="895621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2"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8"/>
          <p:cNvGrpSpPr/>
          <p:nvPr/>
        </p:nvGrpSpPr>
        <p:grpSpPr>
          <a:xfrm>
            <a:off x="0" y="71960"/>
            <a:ext cx="9144000" cy="635340"/>
            <a:chOff x="0" y="71960"/>
            <a:chExt cx="9144000" cy="635340"/>
          </a:xfrm>
        </p:grpSpPr>
        <p:sp>
          <p:nvSpPr>
            <p:cNvPr id="12" name="Rectangle 11"/>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3" name="Rectangle 12"/>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Programa Forestal</a:t>
            </a:r>
            <a:endParaRPr lang="es-DO" sz="2400" i="1" dirty="0">
              <a:solidFill>
                <a:schemeClr val="bg1"/>
              </a:solidFill>
            </a:endParaRPr>
          </a:p>
        </p:txBody>
      </p:sp>
      <p:pic>
        <p:nvPicPr>
          <p:cNvPr id="1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5" name="Rectangle 4"/>
          <p:cNvSpPr/>
          <p:nvPr/>
        </p:nvSpPr>
        <p:spPr>
          <a:xfrm>
            <a:off x="215840" y="770407"/>
            <a:ext cx="8820656" cy="4961358"/>
          </a:xfrm>
          <a:prstGeom prst="rect">
            <a:avLst/>
          </a:prstGeom>
        </p:spPr>
        <p:txBody>
          <a:bodyPr wrap="square">
            <a:spAutoFit/>
          </a:bodyPr>
          <a:lstStyle/>
          <a:p>
            <a:pPr indent="-342900" algn="just">
              <a:spcBef>
                <a:spcPct val="20000"/>
              </a:spcBef>
              <a:buFont typeface="Arial" pitchFamily="34" charset="0"/>
              <a:buChar char="•"/>
            </a:pPr>
            <a:r>
              <a:rPr lang="es-DO" sz="2200" dirty="0">
                <a:solidFill>
                  <a:schemeClr val="accent1">
                    <a:lumMod val="75000"/>
                  </a:schemeClr>
                </a:solidFill>
              </a:rPr>
              <a:t>Acuerdo Interinstitucional suscrito por la CDEEE, como entidad promotora y ejecutora del proyecto de generación  Punta Catalina, en coordinación con el Ministerio de Medio Ambiente y Recursos Naturales, y con el Consorcio de la Caoba Dominicana </a:t>
            </a:r>
            <a:r>
              <a:rPr lang="es-DO" sz="2200" dirty="0" smtClean="0">
                <a:solidFill>
                  <a:schemeClr val="accent1">
                    <a:lumMod val="75000"/>
                  </a:schemeClr>
                </a:solidFill>
              </a:rPr>
              <a:t>(CONCADOM).</a:t>
            </a:r>
          </a:p>
          <a:p>
            <a:pPr indent="-342900" algn="just">
              <a:spcBef>
                <a:spcPct val="20000"/>
              </a:spcBef>
              <a:buFont typeface="Arial" pitchFamily="34" charset="0"/>
              <a:buChar char="•"/>
            </a:pPr>
            <a:endParaRPr lang="es-DO" sz="900" dirty="0">
              <a:solidFill>
                <a:schemeClr val="accent1">
                  <a:lumMod val="75000"/>
                </a:schemeClr>
              </a:solidFill>
            </a:endParaRPr>
          </a:p>
          <a:p>
            <a:pPr indent="-342900" algn="just">
              <a:spcBef>
                <a:spcPct val="20000"/>
              </a:spcBef>
              <a:buFont typeface="Arial" pitchFamily="34" charset="0"/>
              <a:buChar char="•"/>
            </a:pPr>
            <a:r>
              <a:rPr lang="es-DO" sz="2200" b="1" u="sng" dirty="0" smtClean="0">
                <a:solidFill>
                  <a:schemeClr val="accent1">
                    <a:lumMod val="75000"/>
                  </a:schemeClr>
                </a:solidFill>
              </a:rPr>
              <a:t>El </a:t>
            </a:r>
            <a:r>
              <a:rPr lang="es-DO" sz="2200" b="1" u="sng" dirty="0">
                <a:solidFill>
                  <a:schemeClr val="accent1">
                    <a:lumMod val="75000"/>
                  </a:schemeClr>
                </a:solidFill>
              </a:rPr>
              <a:t>programa forestal</a:t>
            </a:r>
            <a:r>
              <a:rPr lang="es-DO" sz="2200" b="1" dirty="0">
                <a:solidFill>
                  <a:schemeClr val="accent1">
                    <a:lumMod val="75000"/>
                  </a:schemeClr>
                </a:solidFill>
              </a:rPr>
              <a:t> </a:t>
            </a:r>
            <a:r>
              <a:rPr lang="es-DO" sz="2200" dirty="0">
                <a:solidFill>
                  <a:schemeClr val="accent1">
                    <a:lumMod val="75000"/>
                  </a:schemeClr>
                </a:solidFill>
              </a:rPr>
              <a:t>es uno de los componentes </a:t>
            </a:r>
            <a:r>
              <a:rPr lang="es-DO" sz="2200" dirty="0" smtClean="0">
                <a:solidFill>
                  <a:schemeClr val="accent1">
                    <a:lumMod val="75000"/>
                  </a:schemeClr>
                </a:solidFill>
              </a:rPr>
              <a:t>más </a:t>
            </a:r>
            <a:r>
              <a:rPr lang="es-DO" sz="2200" dirty="0">
                <a:solidFill>
                  <a:schemeClr val="accent1">
                    <a:lumMod val="75000"/>
                  </a:schemeClr>
                </a:solidFill>
              </a:rPr>
              <a:t>importantes del Plan de Manejo y Adecuación </a:t>
            </a:r>
            <a:r>
              <a:rPr lang="es-DO" sz="2200" dirty="0" smtClean="0">
                <a:solidFill>
                  <a:schemeClr val="accent1">
                    <a:lumMod val="75000"/>
                  </a:schemeClr>
                </a:solidFill>
              </a:rPr>
              <a:t>Ambiental.  Tiene </a:t>
            </a:r>
            <a:r>
              <a:rPr lang="es-DO" sz="2200" dirty="0">
                <a:solidFill>
                  <a:schemeClr val="accent1">
                    <a:lumMod val="75000"/>
                  </a:schemeClr>
                </a:solidFill>
              </a:rPr>
              <a:t>el objetivo </a:t>
            </a:r>
            <a:r>
              <a:rPr lang="es-DO" sz="2200" dirty="0" smtClean="0">
                <a:solidFill>
                  <a:schemeClr val="accent1">
                    <a:lumMod val="75000"/>
                  </a:schemeClr>
                </a:solidFill>
              </a:rPr>
              <a:t>específico </a:t>
            </a:r>
            <a:r>
              <a:rPr lang="es-DO" sz="2200" dirty="0">
                <a:solidFill>
                  <a:schemeClr val="accent1">
                    <a:lumMod val="75000"/>
                  </a:schemeClr>
                </a:solidFill>
              </a:rPr>
              <a:t>de reducir el balance de las emisiones de dióxido de carbono (co2) a la </a:t>
            </a:r>
            <a:r>
              <a:rPr lang="es-DO" sz="2200" dirty="0" smtClean="0">
                <a:solidFill>
                  <a:schemeClr val="accent1">
                    <a:lumMod val="75000"/>
                  </a:schemeClr>
                </a:solidFill>
              </a:rPr>
              <a:t>atmósfera</a:t>
            </a:r>
            <a:r>
              <a:rPr lang="es-DO" sz="2200" dirty="0">
                <a:solidFill>
                  <a:schemeClr val="accent1">
                    <a:lumMod val="75000"/>
                  </a:schemeClr>
                </a:solidFill>
              </a:rPr>
              <a:t>, creando una cobertura vegetal que absorba una parte significativa de tales emisiones de </a:t>
            </a:r>
            <a:r>
              <a:rPr lang="es-DO" sz="2200" dirty="0" smtClean="0">
                <a:solidFill>
                  <a:schemeClr val="accent1">
                    <a:lumMod val="75000"/>
                  </a:schemeClr>
                </a:solidFill>
              </a:rPr>
              <a:t>CO2</a:t>
            </a:r>
            <a:r>
              <a:rPr lang="es-DO" sz="2200" dirty="0">
                <a:solidFill>
                  <a:schemeClr val="accent1">
                    <a:lumMod val="75000"/>
                  </a:schemeClr>
                </a:solidFill>
              </a:rPr>
              <a:t>. </a:t>
            </a:r>
            <a:endParaRPr lang="es-DO" sz="2200" dirty="0" smtClean="0">
              <a:solidFill>
                <a:schemeClr val="accent1">
                  <a:lumMod val="75000"/>
                </a:schemeClr>
              </a:solidFill>
            </a:endParaRPr>
          </a:p>
          <a:p>
            <a:pPr indent="-342900" algn="just">
              <a:spcBef>
                <a:spcPct val="20000"/>
              </a:spcBef>
              <a:buFont typeface="Arial" pitchFamily="34" charset="0"/>
              <a:buChar char="•"/>
            </a:pPr>
            <a:endParaRPr lang="es-DO" sz="900" dirty="0">
              <a:solidFill>
                <a:schemeClr val="accent1">
                  <a:lumMod val="75000"/>
                </a:schemeClr>
              </a:solidFill>
            </a:endParaRPr>
          </a:p>
          <a:p>
            <a:pPr indent="-342900" algn="just">
              <a:spcBef>
                <a:spcPct val="20000"/>
              </a:spcBef>
              <a:buFont typeface="Arial" pitchFamily="34" charset="0"/>
              <a:buChar char="•"/>
            </a:pPr>
            <a:r>
              <a:rPr lang="es-DO" sz="2200" dirty="0" smtClean="0">
                <a:solidFill>
                  <a:schemeClr val="accent1">
                    <a:lumMod val="75000"/>
                  </a:schemeClr>
                </a:solidFill>
              </a:rPr>
              <a:t>El </a:t>
            </a:r>
            <a:r>
              <a:rPr lang="es-DO" sz="2200" dirty="0">
                <a:solidFill>
                  <a:schemeClr val="accent1">
                    <a:lumMod val="75000"/>
                  </a:schemeClr>
                </a:solidFill>
              </a:rPr>
              <a:t>alcance del Proyecto es </a:t>
            </a:r>
            <a:r>
              <a:rPr lang="es-DO" sz="2200" b="1" u="sng" dirty="0">
                <a:solidFill>
                  <a:schemeClr val="accent1">
                    <a:lumMod val="75000"/>
                  </a:schemeClr>
                </a:solidFill>
              </a:rPr>
              <a:t>sembrar al menos de 1,500,000 </a:t>
            </a:r>
            <a:r>
              <a:rPr lang="es-DO" sz="2200" b="1" u="sng" dirty="0" smtClean="0">
                <a:solidFill>
                  <a:schemeClr val="accent1">
                    <a:lumMod val="75000"/>
                  </a:schemeClr>
                </a:solidFill>
              </a:rPr>
              <a:t>árboles</a:t>
            </a:r>
            <a:r>
              <a:rPr lang="es-DO" sz="2200" dirty="0" smtClean="0">
                <a:solidFill>
                  <a:schemeClr val="accent1">
                    <a:lumMod val="75000"/>
                  </a:schemeClr>
                </a:solidFill>
              </a:rPr>
              <a:t> </a:t>
            </a:r>
            <a:r>
              <a:rPr lang="es-DO" sz="2200" dirty="0">
                <a:solidFill>
                  <a:schemeClr val="accent1">
                    <a:lumMod val="75000"/>
                  </a:schemeClr>
                </a:solidFill>
              </a:rPr>
              <a:t>de diversas especies vegetales, pero principalmente caoba dominicana, en una superficie de unas 15,000 tareas, tanto en el área de influencia inmediata del proyecto como en el resto de la provincia </a:t>
            </a:r>
            <a:r>
              <a:rPr lang="es-DO" sz="2200" dirty="0" err="1">
                <a:solidFill>
                  <a:schemeClr val="accent1">
                    <a:lumMod val="75000"/>
                  </a:schemeClr>
                </a:solidFill>
              </a:rPr>
              <a:t>Peravia</a:t>
            </a:r>
            <a:r>
              <a:rPr lang="es-DO" sz="2200" dirty="0">
                <a:solidFill>
                  <a:schemeClr val="accent1">
                    <a:lumMod val="75000"/>
                  </a:schemeClr>
                </a:solidFill>
              </a:rPr>
              <a:t> y zonas aledañas.</a:t>
            </a:r>
          </a:p>
        </p:txBody>
      </p:sp>
    </p:spTree>
    <p:extLst>
      <p:ext uri="{BB962C8B-B14F-4D97-AF65-F5344CB8AC3E}">
        <p14:creationId xmlns:p14="http://schemas.microsoft.com/office/powerpoint/2010/main" val="1673188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14403" y="191037"/>
            <a:ext cx="8222177"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s-DO" sz="2000" i="1" dirty="0">
              <a:solidFill>
                <a:schemeClr val="bg1"/>
              </a:solidFill>
            </a:endParaRPr>
          </a:p>
        </p:txBody>
      </p:sp>
      <p:sp>
        <p:nvSpPr>
          <p:cNvPr id="11" name="PAGE HEADING"/>
          <p:cNvSpPr txBox="1">
            <a:spLocks noChangeArrowheads="1"/>
          </p:cNvSpPr>
          <p:nvPr>
            <p:custDataLst>
              <p:tags r:id="rId1"/>
            </p:custDataLst>
          </p:nvPr>
        </p:nvSpPr>
        <p:spPr>
          <a:xfrm>
            <a:off x="1007746" y="208350"/>
            <a:ext cx="7299127" cy="4270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DO" sz="2800" dirty="0" smtClean="0"/>
              <a:t>    Manejo del Carbón </a:t>
            </a:r>
            <a:r>
              <a:rPr lang="es-DO" sz="2800" dirty="0"/>
              <a:t>Mineral</a:t>
            </a:r>
            <a:endParaRPr lang="en-GB" altLang="zh-TW" sz="2800" dirty="0"/>
          </a:p>
        </p:txBody>
      </p:sp>
      <p:sp>
        <p:nvSpPr>
          <p:cNvPr id="2" name="AutoShape 2" descr="data:image/jpeg;base64,/9j/4AAQSkZJRgABAQAAAQABAAD/2wCEAAkGBxMTEhUUExQWFhQUGBwXGBcYGBoYHBgYFRcXGBgcHBgcHSggGhwlHBwUITEhJSkrLi4uFx8zODMsNygtLisBCgoKDg0OGxAQGywkHCQsLCwsLCwsLCwsLCwsLCwsLCwsLCwsLCwsLCwsLCwsLCwsLCwsLCwsLCwsLCwsLCwsLP/AABEIAMIBAwMBIgACEQEDEQH/xAAcAAACAwEBAQEAAAAAAAAAAAADBAECBQAGBwj/xABAEAABAwIEAgcHAgQFBAMBAAABAAIRAyEEEjFBBVEGEyJhcYGRMkKhscHR8FLhFCNicjNTgpLxQ6Ky0gcXJBb/xAAZAQADAQEBAAAAAAAAAAAAAAAAAQIDBAX/xAAlEQACAgICAQQDAQEAAAAAAAAAAQIRAzESIUEEUWFxEyIygRT/2gAMAwEAAhEDEQA/APklZwL6h/qIHqb/AAR6jXtaAHXIn5QPmlm0+34uPz/5RuLmHgD3WgfX6piB8MYTU7U2B1/5W6AOX5+dyxuGYw0yXEBwdYyNvmPJawxDXXb6cvzuhAxDidTQLQ4fRy0xzNz4n83WU4dZVDe+/gLlbx/PzcIAWx9XK0n8/ZLcFoavKFxJ+ZwYFsYallaAEAEhDxFUNaSfz90YMKzsfh3vc1gBDSbu90c5KdCsHwqgXuNV3g3x5rZFNRTqMYA1gLoEWsPU/RJ8R4g8Q1kBzrAN18ZT6QrKcQwr3Pa09mnud/8AbqVoMe1oysaYFpdb4BBw2FyNuZcbkm9/EqKlfZt3fLxSsC9apAlxty0HoNUtVMgl3ZYNtyitogdp5kjnoEGhh3VzmIik02n3iN+8IGCwmHznO4Q0ew36lPVGyEU1GC0yeQ2+iTxWLM5WAZj8O8nbyQKxDD06lN7g0WdoTpKZp0wzbO83k/M9yvTZl3zOOpN/zwXBpuBb9Tzt4d8eiPoCKlZx7IMu32DfJUaybM095/M+KPTpNy9ljnNkAuFgSbgTzN/IExZdjeHVgclVrqRbBIIytAIBEzpIvN9U6CxMU5MHuOUd4kEne0Fej/h8O+jTbQYRWE9ZUc4kmRo0aBltbEExfVZLWMzukZjynKwN0GZwuTEWHxNkStxAxlaYb3DKD/p5eMk78gaADjKWQ5mxIOoggEWNtzKtSrEyXAhw1mb999e9b3D8EMdTeAR/ENAys3q2gAf1Ws7ydaCPKVKb6bwCC3K6CD/SYcCPIgoA2+GcXqU3h1Jxa5ujhttfmNoPO6+mYWlQ4jh5Y1oxDWxUa4z1k7OJu6dnH+07E/H6VQSQLFpgjwOo7k9hOkjsK4VGHtjQcxu0jdp5J6AV6T8DOHcYB6txtOrXD3T3xN948V5l52GvyW10n6R18bVNWqQ3kG2Aiw8T/UZJ5rPGJf77QWnciCQLa+KT7ATy87lc4jf0R3MY4dl2U8naeqh+FcLxY76/8JABH5KhM08oF2yeahAE0jDm+vrdC4m6ajvGPSy1+A4drqri4AhgOvdp9Fh13S4nmZ9Sk9DNTB4cdWJ3uhV8OW3BhaNJkADkISfE3wIQAPCYsZszheIlar63ZmbdyXo4AdWJtaSTYX+aEwU6d2ve47AQAT5hOgstwXDGo8viYW67I32nCeQuf281kOqVGCGtAYbw2R4+K6ljmixBb5IsRpnEn3Wgd5ufLYIZbN3Ek9/0CpSrNd7JB8ESUWBWvVDGknZKcPZc1X6nTuCBWqdY+NWt2G5WiKYF6piNGC8crBAMKwOqaSAd9SfAfVMMwoYNgPzUo3CcU1xjJAOgO/iAqcUaa5cGQKdLsvcIEuPuNHzI08xM8knQ6M/Evp1RlbmIBudAY27x6Klas49hvwsGjwUvF+rpi8eTRzKgPpsETmO8Xue/SVViKC3YYJcd+XeVNWmKbbuAJ3NyfJLHEOAhlgdSLuPlr9FrcMwlQ06lRlJhAcGuxDxmyBwDA0Od2Kck+17Xa1ACEBXBYVzmZ5ZRpRPW1iQXQYPVtALqhG4Y0xaYkSWnXoUSKmTr3QMhrSKYdBzzTB7bf7ibDQEqOqwmHOv8XUEEQSKQMnMC4w5w0gtA1Pa549aoXuJMSST4TsN4GwWscbkY5M0Y/Y1isdLiXEvIcSAeyxrie0W0xYT9rK2K40+rk66ahYAA4k5jEakzmNhqs+FWFssUTleeTdjNeu125HkNQInXVCz+Z+aEQoUPCvBpH1LW0OcMx9WjVbVpvLXsMtI2523BFiDqF7bAYCjxGhiq3ZpYhlTrYzGKgqx2WhxnNnBiNc4byI+fSppYh7HZmGDBHk4Qb94keBWf45I2WaDKY2sQ85ZDm2JNoIEG30ScX/U4rewPCW1sPWrOfSpGjEUs5D6giTkaRBtMCdjpaccMmzHtPd7Lvj91LRonZOGqNYczmh7xMNcAWiRuE7TZXxkNa1uWkwadloDGgEge8+LmL6nmkBhsvtA+H77q9N1xmuzdgJaHAbEi6Qxethw1xAcHge8NFzCRoSF6TjtPCBrHYd8mO00sDB3FrRZpAEOEm9wSDbAqUTqNEUMEXrlPVLkgNfgoy4eu/wDpI8ysHB081Vo7/ldeiacmBn9bgPSD9VkYB2d5JAAA2HP8KGM1nZRqZPIXQnkfpaBzNz8bKHENCE1peZNm7DmixURlNQyZyjc7qeGUOsrT7rNPHb6q+MqZWW8AmODtyME73KljH61BKPog6rWZTq1QcrYaNXbDxcbD4LPNVt8nbgxm90kaxzHehfIMSPDwdBHeLfFDPZOXrC6fdifVx08pR8VXMS4zyH2CFhKBEud7R+CdgFw9PIIFvD76rg3N4BRWsQHdlupJ37gNSrUcSXP6uiySJlzyABGpuQ0CxuSgRapUdOVpy2u42DR481pYCt1mWhh2uqECzGA+ZMCTzJsscsZnd1znVntIyspOHVkAguzVImIkQwa3kWlvEGs27h/DU6zPYph7Wvps0JJcS8TFyXSfNDQyeJYdrWO6yu0VZI/h6Tc5zNcW9t47DRuLuJtsZQ8NhKjqWYNbSpNLabn7y4zJedzMkNuABY7oUqpIhg8Xfc/Rc2lGpk/BVCLloznkjDYzUNOm6KPbAntuBAcYiQDBABnlMCRqCTF8UrVQGvqOLGiBTENptA/TSbDG+QS4CiF1QwpbOLJ6iUul0UhTCtCh7gNVrow2RlS+IxLW668kcubfOco7tTcaHQWk+Sya9BsmHEzpvPLwXNPOtROrH6Z7kOMxjDvHijNIOhlYxpkLoI7iksz8ly9MvDNmFELMZinjefG6ZZjOY9FossWZPBNDQWhh+CdZTa4PaC7MYILYDNTnAyi17kLMZiWHf1W1w3H0hTyPDs0Pa14AcAKuSZbIPu7HRxRJ2uuwxqpft0Z2M4RXpDtNcGj/AFN9RICTc1eqo06bg4irTLi0h2rHECh1YBDruuJ1K8yoUFL4NpZHDTtGx0K4xTwuLp1alJtVjTBaQCRMdps+8NvMbr2HT3oxTc047ANLsM+7w0Q0GYJaNcs62sfh83Xsug3TapgQ+nkFWi8GaTjADiIkGDE6ERcJcGio5ovZ5E4UHQiO/Vcvo1Donw/EtFcYxtDrO0aLgCabtHNBkS3NMTeIXKOK9zXkvc8Lx3s4agznLvgf2WRwpwa1xO5j0/5Wt0rqEOpMGzB6wB90lw/BHKJvv63v5Qoeyy7GFxl2mwTTRyVH1WNME5nHZv1K6pijB90ch99UABxeGJc2SABcie16fdaLa8eyI7zc/YLPwNKxcdXJvwueQU37BQ9ieIPextBrjmfbua33j6ImLpMa1rW2DRA8vmVi4bEtpZn1D2zbKIJAHM6DmjVMU9zQ4g0mON3XzFsAiCbmZm3dzClR8jsG9zQ4mp2Q32RqT3xt5qBj3PB6tuQAF2c5dBY9okCZtDZKriKTDUnDzWA/6lVuRkmIhh5adounWEarRGYHE1HPe22WIyiJADLQNvdA8laEDFKiAHZ3VnnWQWtYSAW3zZnGZFwAeXPhw5gDTXqBrSHFognMWmPdBJJduYFj2rKjuIvzHqf5bBYHskjnBgAE8wJi3ORMw25uSZJO5PxKaTfSJlJRVs0BxYMgYWnkcPfqZXuvuGkZGxsYLr6pdzXOcalVzqj9y4lx8yTJXNEaKwMG2hXRHD5kcmT1L1EgyfLQbDyXQrubHgVLWbLoSS0cjdvsoApcFZwgfvCzMRjwLG/d9+aznlUfs0x4ZT+hx7+XqdNJ80F3EWta9gaHl3vHVsbz4fmoKmIxVSoT1ji6waO4NNo7kEWsI8vquWc5T2d+PFGGiz6pOseQ/JQ5O37otGoGOl7BUEEQSQAXCAQRuNfEb6I2M4W+kKbqsAVmdYzK5rpBsJg9nYwdiFBqUp4uKT6fVsOeD1hEvaWn3XbAgkEaG24BXYjDdU5zHFjiACCx4e3tAEHMNbHTY2MEJTL5dy0MDjgynVY6mx4qCziIfTcJhzHaxcgt0I7wCABHJN0VlKYFwSbTvOltfNWdQc0NcRAcJaTo4AwY2MG3cgkGZv4z9Udi6L1sM5hhwghCe+NJHevqHR91DjFH+HrkU+IMEUatmtrNbJyEAQHamdbyJEtXguLcKqYeo+lUaWvYbg82/t8xsU/kVGczGO3v4o7MYDqIS+UHa6nqfJWskkZvDF+B1tZp3RWlatfoLWGC/jadSjWoQM+Rxz0yYBa9haIIJgwTz0Xlw8t3Wn5H5M3hXhm4zEEDVcs9mLELlXJGXB+w10rqg139zQBBjclamBpufRa1rWuho9hwLrAe0CZWBxJueuf6n/D8la2IxMMDWgaxyHrouNnoIz2UXdY4uaRFhPejVaTiBYwTExb1SzS0AA9pxN40kmwB1cdLBFpBpDhVf1IFsuQuee4MtewnM4ROqYhqtjaVMROYi0DT/d9kXC031GdZVq0sNhzaXAl1SNerpN7dTxs3vVuGuLqfVYbDND6gyurPmpUcDr1YjsSJ9gTBgk6oNbCUqTZLxUraZSC7LlMHN7rbaAlx7gmBNDq2v6zDNdDbsq12MMGCJ6tznM7x7RBjcSp4riDnzYkmrW97M7MZjeDc9xIjSLIeO4k+rOUClScAC0OJBykkSTdxmNIFhYQErhsPmPYaT/U7T0+/omII/GPeZA6toEC55je1/wC0BUw9Ak2bLdSTMH6ladHAxBMudzOnpt+aJn+HK1hib2c8/UJdRM0UI3k8/tyUhPuw+yC6gumKS0ccpOTtiparMCMGzaPBG4TgTXqik0tB3LjAAGveT3D4aptpbEot6AGIg2jmtHongv4rEspgFzZ7RBDbAEkAugAwDErV4tw2lhGPFTLVzMpuLnMJn+aM7WweyCCwX15g6+aw/F+rpvyDJ1jgWBr3ZqeWbiDEZXObLtZdYSuXNllVROzDgSdyNLp1wsUMQf5XVNaQRTJz9nKYc6oDFyNOZ5Lx9em0uLrXMiftujYvFueSXOzHeTqeZJ1KVfM8+9c8U0jrZNRpGoIm/jP0TOFeKgZSqPbSptzuz5MxBLSYMQ50kNFzAnuSwqjKZBc6AGkuPYgg2G9pbBsJU0HB7oiLW/ui3xVpWS3RfF4OrSIbVpvpuIBhwgwbg/TyOhROGYhjHk1GNe1zXNIImMws4XHaBiDNl1THue1jKjnubSaW0xPsA6ATMNm8CNNtUDqTaQbiRbY6HwQkDkkQ9l5G9x6qoZP2TFKqGA2a4uBaJBOXvF9R5hWc8CCBIInkI8d7j4FWooylNlGtMXDnNa0mGn2RuZMgCYlDrQIg31120TOCZUef5YJBkEizQHCCL62W9hMI9tHqXOY9jnioWlmjgI7LpkSIB5wOSHQ4p3Z5vDV3tcCwuDwbFpIcD3Ft58F7PiPSGljME52JgY3DhrWuhx66n7GUuLyA8FxdZux5mKYF1OmJaGMNxLYEwYvz80HHtw9Yw9ozR7TbT4iZnwU0XZ5PAhjnw4kco/dTi8O6mYI10OxgwmsbwYsP8pwdNw0kTztz84KrWrve3I9sFptMgjnblrbvRQWM8A6TYjB9YaR/xGOY4EaBwjM39Lu8LHFFzmmoGOyNIBcAS1pdoC7QE7Apqngid/QEp/CcUxNChWw9KpFLECKjC0EGNxmByujcXsOQgQ2YUqFJYVyQqGaRPWSBmImBrcztumaLnPdDyY9mOUmNNAdkLA4d5MtkE7jWPt3o1RophwkOkN9kzBu6JiJ00nxSWyhlmOewOFEdS28VLGpl0jrMoIB/pA81OGbRp9qrNSprDS0iTe7zIbG9nHwWw2th30SzNYtBDRmGZwHIe1DhaZWQzhrzUY0McAROZwAaBEySbADmfnClySHRfE8VrVAWNilSdYtZIzD+pxJfU8yR3BAw+DAHZhx3JgCByvfZN4nChhgOz6SYIB9bkTzA8ERlZzg1pMhuggWmJA3i2mmp3KuGOU+9IynljDrbFsNw+/av3bLcwuFkAcuWy7CYbnYLf4fRkdkQOe66lFR0cjlLI+xFuAiCbA2KZfgh9/ut3DYLNY8roJp5C4P0aNToRe8/PvBS5FcDBfg+azeIvp02y8gD4nwC3cQ19RpdRhrQQzrXgxmflyQ3UtJc3t+zfUryHSXo/VZFYkubUpyZMloc0Ed0TFtvkpZK0VHDezIx/FnPByS1oIHeQZOu2iVwmJcxoc0kOY+QR/UP2QKGjgbB0fAz91cVI9n8+653JvtnTGCiqR6DivHH4mnSa9pztsI97YQ38Fkg3DBkOqEGQ7sZzMt0EtaZMnTS1yJWZmdrvz/daODx8U6tPNlD8p9kEuyumC6JAuTAOyLsqgWIw7nve5jABBeWsuGN15mA0a3MAHa6vg8SCG0qxcaIMgDWmXZcz2DQugCQbHuN0Ohjn03B1NxaWmQ4Wg8wqOYXHM7KATM+yJnYAfAIolyQGo0AkA5gNHREjYwdLbI1J5LYsGhwdIa2bWN7EwLhsxY85R6tDq4zCztCT6GOWmqTxANjMA6GRqDHs6jdVVEOVjFVgHaFwb3sIN/FUNcSL9nc7AHkNz9ksytAygZgY1AJF/dn2Tb6aFadTo+8OAdUpvaWtfmpuzgZh7JMWcNC3ZHL2BQfkQqyXFrTnNjO2k6ba32kJ3D4YCDUOYj3ROUE28zHktOhhadIQBJ5pbE4wbfRItJIZbi7Q0AADwCC7Gu/V+dyQe9ztAT4KhwdU+6UDCu4iZvcDRHwmIL3QAP25rMqYZ7dQr0MS5htqkBqupmcryI213TjOGucLEVWeMkeB1Hgsz+PDhfdM4TFNEX7Q0IsUxFTha1I56TiQNjr4EGxWhg+kFN4LcRTAI3A+moKaocTB9sA7ZhqY/NCqYzAUasmwOx5emnxCYFBw7CO7QqNAOxmR8VKxqnB6gMAgjYrkdjM/D1nRqRNrGF1aoQRmlxz7mdBET+aJbES0DmpDiSweB891mu2U+keq6PY3D0qrH1aRe1vu5onUgeErc6U9KRjHssKdOlZjGtGUAkTN5MwJXimlFDrLZ+nj4s4/wDon5Nni1enUd/KbDWta2TGZxDRmc6Ny4uPcIGyUoC6q2oQbptlLQt0PwW8FxVGE3bs2KFEloG40K9RwdgDL+fivJYfENpiXuAa3cmIQOIdKKrgW4eabCL1SJcYHut2m3aPwUTlRtijfZ6vjvSGhhDLnS8j/CbcnkeTfE6+S+Z9I+k9bFGHOy09Qxunn+o+KLRyHPAzPcO1nOZ1QTLi18WNhpfcbxkcSw7GOGR2YETB9pt/ZdsT3ixnbQYSk2dUYpHqehnTI0XCnXOak4tGY3LQ0ECeY9nwhRxbpQ+pS/hcM0mm3MMxEkMDnEBn6GZA2JuLgRZeNzJjBYrLLTJa4EZQ4t7RsHW9qNYkSlfgdHYmiQAdSdbECSAYm0uE3S9uSO55c6xgGYFreQAA8gNEejg7w4wTcDVxgTpt5whKxOVCWUm6bZhDqbDmZ3B2/NE45gpkNJaM4kEOzOBJsCdGnu1vqk3YjKSfZDhqfaJGhjX1hWopbM3JvQZrWhs6EGDmv4QNBvrKDWxEtk2Oku1IGhH5slnVoda8xJ1J+gVcM0Ew8mD8+9JyrQKDexqix1V1NlJhqVXWH9X6YBPt6iO5sSSZnhzWsrDr6bqjA4h9IlzCYtlJHaaQeXJEp4YhwDNdbGNN52jmt3ifEHPeKtYtfWyta54ABdlsHPiMzyIBdvlCm7NUkhZ3CKDKji1znUQZp5wGvIj3w0kSNLG8TbQRieJhtmgQFm4vGk6EpMglADOIx7iqU53UYdoBEiVrUmsN9D8EDB4HEAFb9HH04vqvN4tgGh8hIQA8bAj4fVAj0uLxVPSxOwBiViYqhNwI9NUJlYnQD6/JS8vTAzqlMg6qOuIRqveEHJJgC6Qw9LGFem6N8OrVyDdrBud/zmmeiXQkvIqYgQ3UM5/3fZfQOqDQGiwA0GnojQtiWH4HRDQIUrUp0rBcix0fnqu4k3Mo2FEv8B9FQxyPxR8GQHHw+yUP6Qp/yx1oRmNVWPHJM9YA2eQXZZ59WNOp5wCNd0fBF5/l0WGpU0IB7I8XaA9yR4ZVpknrnFjAJAbq90ixPKJsE3jeJvLS2iAymLZAADFhGUDzvc+SzeT2NoYPMh2n0eqvk/4rmmCRZjXdqAzNAzdmL3JWNxEFpmQCOWkGQY751aeS0+jfTeph2mnWBqUrZZjM3K/M4Dm115B5rz/HOLOrvc6AG2hjTZrTOQE+84C06/JZN2dKVCdbEDRoi0He/McksXEmbkmb6zz131TeFwDqhytkuzQABtp5X5wmKNBjbOl4BuGaBpN5ebek+KlKwckhFuEc72W6izW3NzoJuU2zCNBBcSLiQ2HZb7nQR4z3JnFnIS1pMiCG0wYIkZST7Tvd7rqOJY3sZS7I0xNNrRNxJBdOxnXkr41sz5uWgdWr1RBsCDdrbuI0ILvoEGs+HQ0hkGRF3Hy+6WxGLNi21tdXWtdyWc4F06JOfsNY77YZ2JBzQMp2Op107vJAJJEHx9VV1TkqEqG7NVFIIXhNYDAvqn9LP1fbmicP4bIz1JDdQNC77D5pyvxAhuVoDR+eiQx1oZSblb+58Ss/ENJ0Sbq5RmVDEkx8ExF2U2t7T7JgFkDKReNQfusw/wAx2tlqMoH3QY2smBQhsG4nuEAeaA6oW2+SeGEdFmkD0SNalBM68kALvedzKoHrqlMqgYUgGKVc80/hsQPeE+KRoYMn/gr0vAOjDqxBPZZN3HfuaNz8ExC2HwBrHLTZJPLbvOwHivddFehdOjD6gzP57Dw+/wAlucI4UygzKxoaBrzJ5k7latIbIsdCdRuQwNPkk6j7rSxQ+X3WdUpkKRh6ThAuoSgK5AHxJ9NwdkcIgwdt796pgz2iVtdLcUKuKrVGxD6j3TzlxKxsJqjE7aZOT+WaVNXxBhviY8hc/RQ0iUHitT2QNrHxIn6Lqm/1OTGv2RBqhonfmdfzwS7ca73bGCZUUMI50cgDJOmnxPgncNhQLluxALjEcjl3/wBR8lgotnTKaQnhcE+odCRBkkgQRc3NtPwp/CYVoMwXC03LGwO+Mx9GhVdXEwxpqPHOwb9G+SDXxDScr3Od/Q2ABHN2/lPiFVJEXJ6GcS7RjcznghzWtENBsQcot5mfFdja7KjiXOItLmMg5XRL+1cR7Wl0l/E1S7L7jYbA9mG2FyZIgcyliG0t8zuWgHik5jWMKccXNyzkEBo1s0EC7rkgXsPRL0q7WtLS3PIIuS0Nd7rmwbxexEXPiF6jy4yfyeQ2VZUWaqKDYmuXRmiWtDRDQ2zRAmAJMQJMm2qCuRsJhHVHQ0eewSGBaJsLla2G4aGiauuuWbDxPPuC0cPhqdATq/mfpyWXjMTmcSN0AXxOJHj4fBKEklVy3uiMgXTEM0aW9kriKmYwNFWrW2GiowoA3+DcPAbnd6CT8BqvT4bBzB05SF5LBcTIEaLY4bxsaT8ymI2a2AP6c0iJ5fH5LOfw4kG0d37p13FA60lvlr6pOq8G2Zx8XG6YGTi+GxyCWpYAE/ffw5rawtEuflYyXHkBHiTsO8r2HBOACnDn9p/PZvgPqkBidGuh5PbqzGzJ/wDL7L24wMRltAgDkjBseaI5/MKW7KSLU1DHwTK5mitE+KABVKgJVARcKlRhSdQOBsUwGhTauSjWv7lyQHxSrJnw/b6quFCs90B0i8CPMg/RTRqAgDk75D90Q2Tk0MsK0KVKm5wPeA6+sixvpchZsq1AioJiIMWK3l3SRzQ6TbGK7hTzimJg+8T84v6rMxFaSM8unaYaPunK7GlvZeZ72/ug5RaQCRZYqbezdQW0DqdY5wh3Z11gX101Pejfw7S7M6535WEIdWuG6lIVq7n+HIIstKg+JxmzfX7JIlEbQcdGn0RafD6h934hIYqphaDeEVN8o81oYThrWXNylyQ6YhguGF13nK34rSdi2025aYj5lEq051dA9FvcH6J0K9IOL3Bxmcrgd7WIOyE0xUeMfULok6qhbJgBe0r/APx67WlWBHJ7Y+I+yz8R0QxjbhrXx+l1/R0JiPPjDx4pfENha2I4XiWe3RqD/SSPUSsquDuCITAWARAFAXZxzCALAorKxCXlGoUXPIa0STsEAOU8Y7mV6TgPA6uIIMQz9R1Phz8dE90Y6GARUrwTIhmw8efgveMoACAYA5RsiwqwHD+FU6DIaOUnc95O6fH56oOLcQ3xUYZxLZnc/NTZVEVazgY1RaVVx1CsGHmPRULzMWRQDFN1pXNfqlBTI3TFIn1TEBqukx+d6h1ASpqE5grnVACbqJmxspTBK5AHwl7SQTMCdfAGyvgKbYbnkAEu5TOQAfAlDrHsDzPqSufm6tp77fRJAw72mLmwv90FuLDBAvN/oqVa7iCDadEu1vdK0cq0ZqHL+gjscSpZiuYnzVMjeUefgqikO/4clmb8flDbcUP0D0Rm1XHQD0/dKNYOfLUbJinVLeXftA2J/N1DL/HJbDRV/IXfze/4KRjvaOUQ3+rXwtdc/GQ0OLTlJgGRrrpKnsHAjJU5n/d+67+Gef8AlEq4oNylzXNzCRI1Ck41oiZANxLTfwR2KvcG3Bu7vVFp4aoDIIB5gwrNxzI9q3gURuNp/rb6pXIKQ3huI4pns13ebs3/AJArTw3SjFN1NN3iD9IWIMQz9TfUK7ag5hHKQ+KPb8D6SOrVBTdTDSQTIcToCdCPqtbB0wQ6f1fQLxnRV3/6G/2u+S9ng3+0P6j8gtItmckMnCMOrQhOwFL/AC2nyCOR4oZeqtk0gLeEUTrSZ/tb9lNHhFFrpbTaCOQA+SYo1AbzorF9wnYUiCBGio2qfiue6yo0D0SGHrtzAAoTHZRHeiZ9EJ2uqAL0avavoVZ+s/miXZ7UIs/P9kxF811UVSHxsoLroJd2/wA5IAaq6yozXVHH6fBS4oAuVKGXrkwPlfEcB7Tskm1sxMcjp4rHxchuTLAB1X0KsKBEws/F0KWyzXRTVnz+sDaQQqU3EaFexfg6ZFtfX/lZNbCsJgjKfh67earlYuNGT/Ec2g/BS3IeYKPXwOWe5KZLosTQ0MKSOyQZhUrU3DMSLHzt4pcWNijjGPbbUIBNrTKR2mjlH3KhjpPdc+Fifmj/AMWHGXNAjXmiNpsOhj89UUilOSFqdzDrgAkeQn5qznuflY4m1geUnkjjDESQQbRyQ6VFwcCW2F+engjii1nfk7+JOV1LRpP/AI6X2Kphz1cPIm8Dy1PyVHG6NW9hovqfQwlxB5k4pNdoFxCpneXgNAdeALJjAVm08peM2a+XTs7eqXaO/wCCvjgMwEaNaPghJ1RUskOalH/UUr4khxLbCbXuB4o2CxdS/be1ouSHEfXVKhpKM9kURG7z5wE1ZGSrteTS4hxR7Q0069YyO0OsfY919EqOP4iI66rH9xP1We12xVXMSXsysiT/AGj18G3hOkGKmG16g32+qfxHHsWxgqNxLiCbghpIOxu3Qrz4GWlI1cYtyQRVkQm7QsXF2n/n2bg6ZYv/ADp8Wt/9UVnTbFj/AKjT4sb9l5l7FTMmZtNdM9lT6dYs2mmf9H7rYo8cxz6D69NtN7WHtjIQQImQM9wN+S8Dg2wC/lb8+C9JwbjbhTLWmBEEeKH0JdsKOnteZyUv+7/2Vv8A+/r/AOXT/wC77rzWPwWUy3TlySCAPbf/AGBX/wAqn/3fdVb08rTPV05/1fdeKXSgD3ben1Un/CZ/ucm63TOsG5+pY5oIBc1ziATpNrSvB4XQ9/0XpuE49tOm9hAIeIcDugBsf/IFX/KZ6lcvI1cGZMG2y5AHtmm4HchP9keC5ckMUBv6KuKaOS5ckMVj+WP7o8uSzcU0LlySBmfuprarlyokinr5j5qKv1Urki46ZfCvNxJWphHGFK5UZsNUpgi4B8QsvG6+nyULk2ZQAtRMX7XkPkFy5Bp5GODtBLpEw06+LUQtBY6RMZo7tFC5MXkzUWrouXKWaQLt/wAEf3H6oNFQuRLRWD+n9kFabj/+QeJ/8lC5SjSYlQ/wneP2VcAe21QuVM547Nt+iwcQO0Vy5TEpglyhcqEOD2PJN8PPZClciQohnLly5SWf/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8"/>
          <p:cNvGrpSpPr/>
          <p:nvPr/>
        </p:nvGrpSpPr>
        <p:grpSpPr>
          <a:xfrm>
            <a:off x="0" y="71960"/>
            <a:ext cx="9144000" cy="635340"/>
            <a:chOff x="0" y="71960"/>
            <a:chExt cx="9144000" cy="635340"/>
          </a:xfrm>
        </p:grpSpPr>
        <p:sp>
          <p:nvSpPr>
            <p:cNvPr id="12" name="Rectangle 11"/>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3" name="Rectangle 12"/>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Programa Forestal</a:t>
            </a:r>
            <a:endParaRPr lang="es-DO" sz="2400" i="1" dirty="0">
              <a:solidFill>
                <a:schemeClr val="bg1"/>
              </a:solidFill>
            </a:endParaRPr>
          </a:p>
        </p:txBody>
      </p:sp>
      <p:pic>
        <p:nvPicPr>
          <p:cNvPr id="1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pic>
        <p:nvPicPr>
          <p:cNvPr id="6" name="Picture 5"/>
          <p:cNvPicPr>
            <a:picLocks noChangeAspect="1"/>
          </p:cNvPicPr>
          <p:nvPr/>
        </p:nvPicPr>
        <p:blipFill rotWithShape="1">
          <a:blip r:embed="rId5"/>
          <a:srcRect r="7858"/>
          <a:stretch/>
        </p:blipFill>
        <p:spPr>
          <a:xfrm>
            <a:off x="762602" y="1126434"/>
            <a:ext cx="7859163" cy="4683672"/>
          </a:xfrm>
          <a:prstGeom prst="rect">
            <a:avLst/>
          </a:prstGeom>
        </p:spPr>
      </p:pic>
    </p:spTree>
    <p:extLst>
      <p:ext uri="{BB962C8B-B14F-4D97-AF65-F5344CB8AC3E}">
        <p14:creationId xmlns:p14="http://schemas.microsoft.com/office/powerpoint/2010/main" val="2702146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27</a:t>
            </a:fld>
            <a:endParaRPr lang="es-DO">
              <a:solidFill>
                <a:prstClr val="black">
                  <a:tint val="75000"/>
                </a:prstClr>
              </a:solidFill>
            </a:endParaRPr>
          </a:p>
        </p:txBody>
      </p:sp>
      <p:grpSp>
        <p:nvGrpSpPr>
          <p:cNvPr id="15" name="Group 14"/>
          <p:cNvGrpSpPr/>
          <p:nvPr/>
        </p:nvGrpSpPr>
        <p:grpSpPr>
          <a:xfrm>
            <a:off x="1756539" y="1728374"/>
            <a:ext cx="5630922" cy="3401253"/>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1" name="Rectangle 10"/>
              <p:cNvSpPr/>
              <p:nvPr/>
            </p:nvSpPr>
            <p:spPr>
              <a:xfrm>
                <a:off x="1777911" y="2132856"/>
                <a:ext cx="6019633"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s-DO" sz="2000"/>
              </a:p>
            </p:txBody>
          </p:sp>
        </p:grpSp>
        <p:sp>
          <p:nvSpPr>
            <p:cNvPr id="14" name="Title 1"/>
            <p:cNvSpPr txBox="1">
              <a:spLocks/>
            </p:cNvSpPr>
            <p:nvPr/>
          </p:nvSpPr>
          <p:spPr>
            <a:xfrm>
              <a:off x="1346456" y="2348879"/>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5400" dirty="0" smtClean="0">
                  <a:solidFill>
                    <a:schemeClr val="bg1"/>
                  </a:solidFill>
                </a:rPr>
                <a:t>Avance en la Construcción de Punta Catalina</a:t>
              </a:r>
            </a:p>
          </p:txBody>
        </p:sp>
      </p:grpSp>
      <p:sp>
        <p:nvSpPr>
          <p:cNvPr id="2" name="Slide Number Placeholder 1"/>
          <p:cNvSpPr>
            <a:spLocks noGrp="1"/>
          </p:cNvSpPr>
          <p:nvPr>
            <p:ph type="sldNum" sz="quarter" idx="12"/>
          </p:nvPr>
        </p:nvSpPr>
        <p:spPr/>
        <p:txBody>
          <a:bodyPr/>
          <a:lstStyle/>
          <a:p>
            <a:fld id="{0B1B3480-57DF-4BC5-8CE7-E629E28281D6}" type="slidenum">
              <a:rPr lang="es-DO" smtClean="0"/>
              <a:pPr/>
              <a:t>27</a:t>
            </a:fld>
            <a:endParaRPr lang="es-DO"/>
          </a:p>
        </p:txBody>
      </p:sp>
      <p:pic>
        <p:nvPicPr>
          <p:cNvPr id="1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4204"/>
            <a:ext cx="2053955" cy="104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66700" y="152400"/>
            <a:ext cx="1909831" cy="1253326"/>
          </a:xfrm>
          <a:prstGeom prst="rect">
            <a:avLst/>
          </a:prstGeom>
        </p:spPr>
      </p:pic>
    </p:spTree>
    <p:extLst>
      <p:ext uri="{BB962C8B-B14F-4D97-AF65-F5344CB8AC3E}">
        <p14:creationId xmlns:p14="http://schemas.microsoft.com/office/powerpoint/2010/main" val="189369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28</a:t>
            </a:fld>
            <a:endParaRPr lang="es-DO"/>
          </a:p>
        </p:txBody>
      </p:sp>
      <p:pic>
        <p:nvPicPr>
          <p:cNvPr id="15" name="Picture 14"/>
          <p:cNvPicPr>
            <a:picLocks noChangeAspect="1"/>
          </p:cNvPicPr>
          <p:nvPr/>
        </p:nvPicPr>
        <p:blipFill rotWithShape="1">
          <a:blip r:embed="rId3"/>
          <a:srcRect l="2764" t="7399" r="53483" b="14309"/>
          <a:stretch/>
        </p:blipFill>
        <p:spPr>
          <a:xfrm>
            <a:off x="0" y="1234938"/>
            <a:ext cx="9144000" cy="4590211"/>
          </a:xfrm>
          <a:prstGeom prst="rect">
            <a:avLst/>
          </a:prstGeom>
        </p:spPr>
      </p:pic>
      <p:pic>
        <p:nvPicPr>
          <p:cNvPr id="9"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5380113"/>
            <a:ext cx="1530187" cy="77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558388" y="5364166"/>
            <a:ext cx="1205300" cy="790978"/>
          </a:xfrm>
          <a:prstGeom prst="rect">
            <a:avLst/>
          </a:prstGeom>
        </p:spPr>
      </p:pic>
    </p:spTree>
    <p:extLst>
      <p:ext uri="{BB962C8B-B14F-4D97-AF65-F5344CB8AC3E}">
        <p14:creationId xmlns:p14="http://schemas.microsoft.com/office/powerpoint/2010/main" val="164280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29</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61423"/>
            <a:ext cx="8450924" cy="184665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1900" b="1" dirty="0" smtClean="0">
                <a:solidFill>
                  <a:schemeClr val="accent1">
                    <a:lumMod val="75000"/>
                  </a:schemeClr>
                </a:solidFill>
              </a:rPr>
              <a:t>Montaje </a:t>
            </a:r>
            <a:r>
              <a:rPr lang="es-DO" sz="1900" b="1" dirty="0">
                <a:solidFill>
                  <a:schemeClr val="accent1">
                    <a:lumMod val="75000"/>
                  </a:schemeClr>
                </a:solidFill>
              </a:rPr>
              <a:t>del primer equipo funcional de la </a:t>
            </a:r>
            <a:r>
              <a:rPr lang="es-DO" sz="1900" b="1" dirty="0" smtClean="0">
                <a:solidFill>
                  <a:schemeClr val="accent1">
                    <a:lumMod val="75000"/>
                  </a:schemeClr>
                </a:solidFill>
              </a:rPr>
              <a:t>planta</a:t>
            </a:r>
            <a:r>
              <a:rPr lang="es-DO" sz="1900" dirty="0" smtClean="0">
                <a:solidFill>
                  <a:schemeClr val="accent1">
                    <a:lumMod val="75000"/>
                  </a:schemeClr>
                </a:solidFill>
              </a:rPr>
              <a:t>, el </a:t>
            </a:r>
            <a:r>
              <a:rPr lang="es-DO" sz="1900" b="1" u="sng" dirty="0" smtClean="0">
                <a:solidFill>
                  <a:schemeClr val="accent1">
                    <a:lumMod val="75000"/>
                  </a:schemeClr>
                </a:solidFill>
              </a:rPr>
              <a:t>domo </a:t>
            </a:r>
            <a:r>
              <a:rPr lang="es-DO" sz="1900" b="1" u="sng" dirty="0">
                <a:solidFill>
                  <a:schemeClr val="accent1">
                    <a:lumMod val="75000"/>
                  </a:schemeClr>
                </a:solidFill>
              </a:rPr>
              <a:t>de vapor</a:t>
            </a:r>
            <a:r>
              <a:rPr lang="es-DO" sz="1900" b="1" dirty="0">
                <a:solidFill>
                  <a:schemeClr val="accent1">
                    <a:lumMod val="75000"/>
                  </a:schemeClr>
                </a:solidFill>
              </a:rPr>
              <a:t> </a:t>
            </a:r>
            <a:r>
              <a:rPr lang="es-DO" sz="1900" dirty="0">
                <a:solidFill>
                  <a:schemeClr val="accent1">
                    <a:lumMod val="75000"/>
                  </a:schemeClr>
                </a:solidFill>
              </a:rPr>
              <a:t>de la unidad número uno que se encarga de colectar todo el vapor que produce la caldera, le reduce el nivel de humedad al vapor, y como una arteria lo dirige a los </a:t>
            </a:r>
            <a:r>
              <a:rPr lang="es-DO" sz="1900" dirty="0" err="1" smtClean="0">
                <a:solidFill>
                  <a:schemeClr val="accent1">
                    <a:lumMod val="75000"/>
                  </a:schemeClr>
                </a:solidFill>
              </a:rPr>
              <a:t>sobrecalentadores</a:t>
            </a:r>
            <a:r>
              <a:rPr lang="es-DO" sz="1900" dirty="0" smtClean="0">
                <a:solidFill>
                  <a:schemeClr val="accent1">
                    <a:lumMod val="75000"/>
                  </a:schemeClr>
                </a:solidFill>
              </a:rPr>
              <a:t>, desde </a:t>
            </a:r>
            <a:r>
              <a:rPr lang="es-DO" sz="1900" dirty="0">
                <a:solidFill>
                  <a:schemeClr val="accent1">
                    <a:lumMod val="75000"/>
                  </a:schemeClr>
                </a:solidFill>
              </a:rPr>
              <a:t>donde es enviado al turbogenerador para la transformación de la energía térmica en electricidad.</a:t>
            </a:r>
          </a:p>
          <a:p>
            <a:pPr marL="342900" indent="-342900" algn="just">
              <a:buFont typeface="Arial" pitchFamily="34" charset="0"/>
              <a:buChar char="•"/>
            </a:pPr>
            <a:endParaRPr lang="es-DO" sz="1900" dirty="0">
              <a:solidFill>
                <a:schemeClr val="accent1">
                  <a:lumMod val="75000"/>
                </a:schemeClr>
              </a:solidFill>
            </a:endParaRPr>
          </a:p>
        </p:txBody>
      </p:sp>
      <p:pic>
        <p:nvPicPr>
          <p:cNvPr id="2" name="Picture 1"/>
          <p:cNvPicPr>
            <a:picLocks noChangeAspect="1"/>
          </p:cNvPicPr>
          <p:nvPr/>
        </p:nvPicPr>
        <p:blipFill>
          <a:blip r:embed="rId5"/>
          <a:stretch>
            <a:fillRect/>
          </a:stretch>
        </p:blipFill>
        <p:spPr>
          <a:xfrm>
            <a:off x="345367" y="2731051"/>
            <a:ext cx="5381668" cy="302323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2279802"/>
            <a:ext cx="2409606" cy="4293096"/>
          </a:xfrm>
          <a:prstGeom prst="rect">
            <a:avLst/>
          </a:prstGeom>
        </p:spPr>
      </p:pic>
    </p:spTree>
    <p:extLst>
      <p:ext uri="{BB962C8B-B14F-4D97-AF65-F5344CB8AC3E}">
        <p14:creationId xmlns:p14="http://schemas.microsoft.com/office/powerpoint/2010/main" val="2877539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3</a:t>
            </a:fld>
            <a:endParaRPr lang="es-DO">
              <a:solidFill>
                <a:prstClr val="black">
                  <a:tint val="75000"/>
                </a:prstClr>
              </a:solidFill>
            </a:endParaRPr>
          </a:p>
        </p:txBody>
      </p:sp>
      <p:grpSp>
        <p:nvGrpSpPr>
          <p:cNvPr id="15" name="Group 14"/>
          <p:cNvGrpSpPr/>
          <p:nvPr/>
        </p:nvGrpSpPr>
        <p:grpSpPr>
          <a:xfrm>
            <a:off x="1756539" y="116632"/>
            <a:ext cx="5630922" cy="1828011"/>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400"/>
              </a:p>
            </p:txBody>
          </p:sp>
          <p:sp>
            <p:nvSpPr>
              <p:cNvPr id="11" name="Rectangle 10"/>
              <p:cNvSpPr/>
              <p:nvPr/>
            </p:nvSpPr>
            <p:spPr>
              <a:xfrm>
                <a:off x="1777912" y="2132856"/>
                <a:ext cx="6019632"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4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3200"/>
              </a:p>
            </p:txBody>
          </p:sp>
        </p:grpSp>
        <p:sp>
          <p:nvSpPr>
            <p:cNvPr id="14" name="Title 1"/>
            <p:cNvSpPr txBox="1">
              <a:spLocks/>
            </p:cNvSpPr>
            <p:nvPr/>
          </p:nvSpPr>
          <p:spPr>
            <a:xfrm>
              <a:off x="1346456" y="2348879"/>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5400" dirty="0" smtClean="0">
                  <a:solidFill>
                    <a:schemeClr val="bg1"/>
                  </a:solidFill>
                </a:rPr>
                <a:t>Plan Estratégico</a:t>
              </a:r>
              <a:endParaRPr lang="es-DO" sz="4800" i="1" dirty="0">
                <a:solidFill>
                  <a:schemeClr val="bg1"/>
                </a:solidFill>
              </a:endParaRPr>
            </a:p>
          </p:txBody>
        </p:sp>
      </p:grpSp>
      <p:graphicFrame>
        <p:nvGraphicFramePr>
          <p:cNvPr id="9" name="Diagram 8"/>
          <p:cNvGraphicFramePr/>
          <p:nvPr>
            <p:extLst/>
          </p:nvPr>
        </p:nvGraphicFramePr>
        <p:xfrm>
          <a:off x="1403648" y="2171700"/>
          <a:ext cx="6627693" cy="4651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6084168" y="6169580"/>
            <a:ext cx="648072" cy="369332"/>
          </a:xfrm>
          <a:prstGeom prst="rect">
            <a:avLst/>
          </a:prstGeom>
          <a:noFill/>
        </p:spPr>
        <p:txBody>
          <a:bodyPr wrap="square" rtlCol="0">
            <a:spAutoFit/>
          </a:bodyPr>
          <a:lstStyle/>
          <a:p>
            <a:r>
              <a:rPr lang="es-DO" b="1" dirty="0" smtClean="0">
                <a:solidFill>
                  <a:schemeClr val="accent4">
                    <a:lumMod val="75000"/>
                  </a:schemeClr>
                </a:solidFill>
              </a:rPr>
              <a:t>15%</a:t>
            </a:r>
            <a:endParaRPr lang="es-DO" b="1" dirty="0">
              <a:solidFill>
                <a:schemeClr val="accent4">
                  <a:lumMod val="75000"/>
                </a:schemeClr>
              </a:solidFill>
            </a:endParaRPr>
          </a:p>
        </p:txBody>
      </p:sp>
      <p:sp>
        <p:nvSpPr>
          <p:cNvPr id="17" name="TextBox 16"/>
          <p:cNvSpPr txBox="1"/>
          <p:nvPr/>
        </p:nvSpPr>
        <p:spPr>
          <a:xfrm>
            <a:off x="1979712" y="4077072"/>
            <a:ext cx="648072" cy="400110"/>
          </a:xfrm>
          <a:prstGeom prst="rect">
            <a:avLst/>
          </a:prstGeom>
          <a:noFill/>
        </p:spPr>
        <p:txBody>
          <a:bodyPr wrap="square" rtlCol="0">
            <a:spAutoFit/>
          </a:bodyPr>
          <a:lstStyle/>
          <a:p>
            <a:r>
              <a:rPr lang="es-DO" sz="2000" b="1" dirty="0" smtClean="0">
                <a:solidFill>
                  <a:schemeClr val="accent3">
                    <a:lumMod val="75000"/>
                  </a:schemeClr>
                </a:solidFill>
              </a:rPr>
              <a:t>35%</a:t>
            </a:r>
            <a:endParaRPr lang="es-DO" sz="2000" b="1" dirty="0">
              <a:solidFill>
                <a:schemeClr val="accent3">
                  <a:lumMod val="75000"/>
                </a:schemeClr>
              </a:solidFill>
            </a:endParaRPr>
          </a:p>
        </p:txBody>
      </p:sp>
      <p:sp>
        <p:nvSpPr>
          <p:cNvPr id="18" name="TextBox 17"/>
          <p:cNvSpPr txBox="1"/>
          <p:nvPr/>
        </p:nvSpPr>
        <p:spPr>
          <a:xfrm>
            <a:off x="7151948" y="2881311"/>
            <a:ext cx="936104" cy="523220"/>
          </a:xfrm>
          <a:prstGeom prst="rect">
            <a:avLst/>
          </a:prstGeom>
          <a:noFill/>
        </p:spPr>
        <p:txBody>
          <a:bodyPr wrap="square" rtlCol="0">
            <a:spAutoFit/>
          </a:bodyPr>
          <a:lstStyle/>
          <a:p>
            <a:r>
              <a:rPr lang="es-DO" sz="2800" b="1" dirty="0" smtClean="0">
                <a:solidFill>
                  <a:schemeClr val="accent2">
                    <a:lumMod val="75000"/>
                  </a:schemeClr>
                </a:solidFill>
              </a:rPr>
              <a:t>50%</a:t>
            </a:r>
            <a:endParaRPr lang="es-DO" sz="2800" b="1" dirty="0">
              <a:solidFill>
                <a:schemeClr val="accent2">
                  <a:lumMod val="75000"/>
                </a:schemeClr>
              </a:solidFill>
            </a:endParaRPr>
          </a:p>
        </p:txBody>
      </p:sp>
      <p:sp>
        <p:nvSpPr>
          <p:cNvPr id="2" name="Slide Number Placeholder 1"/>
          <p:cNvSpPr>
            <a:spLocks noGrp="1"/>
          </p:cNvSpPr>
          <p:nvPr>
            <p:ph type="sldNum" sz="quarter" idx="12"/>
          </p:nvPr>
        </p:nvSpPr>
        <p:spPr/>
        <p:txBody>
          <a:bodyPr/>
          <a:lstStyle/>
          <a:p>
            <a:fld id="{0B1B3480-57DF-4BC5-8CE7-E629E28281D6}" type="slidenum">
              <a:rPr lang="es-DO" smtClean="0"/>
              <a:pPr/>
              <a:t>3</a:t>
            </a:fld>
            <a:endParaRPr lang="es-DO"/>
          </a:p>
        </p:txBody>
      </p:sp>
    </p:spTree>
    <p:extLst>
      <p:ext uri="{BB962C8B-B14F-4D97-AF65-F5344CB8AC3E}">
        <p14:creationId xmlns:p14="http://schemas.microsoft.com/office/powerpoint/2010/main" val="127722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144" y="2551593"/>
            <a:ext cx="3131840" cy="2348880"/>
          </a:xfrm>
          <a:prstGeom prst="rect">
            <a:avLst/>
          </a:prstGeom>
        </p:spPr>
      </p:pic>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30</a:t>
            </a:fld>
            <a:endParaRPr lang="es-DO"/>
          </a:p>
        </p:txBody>
      </p:sp>
      <p:pic>
        <p:nvPicPr>
          <p:cNvPr id="9"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646803"/>
            <a:ext cx="5544615" cy="4158461"/>
          </a:xfrm>
          <a:prstGeom prst="rect">
            <a:avLst/>
          </a:prstGeom>
        </p:spPr>
      </p:pic>
      <p:sp>
        <p:nvSpPr>
          <p:cNvPr id="14" name="TextBox 13"/>
          <p:cNvSpPr txBox="1"/>
          <p:nvPr/>
        </p:nvSpPr>
        <p:spPr>
          <a:xfrm>
            <a:off x="135871" y="1235183"/>
            <a:ext cx="6481701"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2000" b="1" dirty="0" smtClean="0">
                <a:solidFill>
                  <a:schemeClr val="accent1">
                    <a:lumMod val="75000"/>
                  </a:schemeClr>
                </a:solidFill>
              </a:rPr>
              <a:t>Edificio techado para las turbinas</a:t>
            </a:r>
            <a:endParaRPr lang="es-DO" sz="2000" b="1" dirty="0">
              <a:solidFill>
                <a:schemeClr val="accent1">
                  <a:lumMod val="75000"/>
                </a:schemeClr>
              </a:solidFill>
            </a:endParaRPr>
          </a:p>
        </p:txBody>
      </p:sp>
      <p:sp>
        <p:nvSpPr>
          <p:cNvPr id="15" name="TextBox 14"/>
          <p:cNvSpPr txBox="1"/>
          <p:nvPr/>
        </p:nvSpPr>
        <p:spPr>
          <a:xfrm>
            <a:off x="5830651" y="2151483"/>
            <a:ext cx="3169333"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DO" sz="2000" b="1" dirty="0" smtClean="0">
                <a:solidFill>
                  <a:schemeClr val="accent1">
                    <a:lumMod val="75000"/>
                  </a:schemeClr>
                </a:solidFill>
              </a:rPr>
              <a:t>Construcción de chimenea</a:t>
            </a:r>
            <a:endParaRPr lang="es-DO" sz="2000" b="1" dirty="0">
              <a:solidFill>
                <a:schemeClr val="accent1">
                  <a:lumMod val="75000"/>
                </a:schemeClr>
              </a:solidFill>
            </a:endParaRPr>
          </a:p>
        </p:txBody>
      </p:sp>
    </p:spTree>
    <p:extLst>
      <p:ext uri="{BB962C8B-B14F-4D97-AF65-F5344CB8AC3E}">
        <p14:creationId xmlns:p14="http://schemas.microsoft.com/office/powerpoint/2010/main" val="2292861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31</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24895"/>
            <a:ext cx="8419179"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200" dirty="0" smtClean="0">
                <a:solidFill>
                  <a:schemeClr val="accent1">
                    <a:lumMod val="75000"/>
                  </a:schemeClr>
                </a:solidFill>
              </a:rPr>
              <a:t>Recepción del resto de los equipos funcionales de la Primera Unidad (Tubos de Caldera, Tuberías de Vapor, Turbina de Vapor, etc.).</a:t>
            </a:r>
            <a:endParaRPr lang="es-DO" sz="2200" dirty="0">
              <a:solidFill>
                <a:schemeClr val="accent1">
                  <a:lumMod val="75000"/>
                </a:schemeClr>
              </a:solidFill>
            </a:endParaRPr>
          </a:p>
          <a:p>
            <a:pPr marL="342900" indent="-342900" algn="just">
              <a:buFont typeface="Arial" pitchFamily="34" charset="0"/>
              <a:buChar char="•"/>
            </a:pPr>
            <a:endParaRPr lang="es-DO" sz="2200" dirty="0">
              <a:solidFill>
                <a:schemeClr val="accent1">
                  <a:lumMod val="7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737940"/>
            <a:ext cx="4752528" cy="315133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7494" y="1710143"/>
            <a:ext cx="3460970" cy="229492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80" y="4149080"/>
            <a:ext cx="3450627" cy="2288062"/>
          </a:xfrm>
          <a:prstGeom prst="rect">
            <a:avLst/>
          </a:prstGeom>
        </p:spPr>
      </p:pic>
    </p:spTree>
    <p:extLst>
      <p:ext uri="{BB962C8B-B14F-4D97-AF65-F5344CB8AC3E}">
        <p14:creationId xmlns:p14="http://schemas.microsoft.com/office/powerpoint/2010/main" val="289543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32</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714732"/>
            <a:ext cx="8634752"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200" dirty="0" smtClean="0">
                <a:solidFill>
                  <a:schemeClr val="accent1">
                    <a:lumMod val="75000"/>
                  </a:schemeClr>
                </a:solidFill>
              </a:rPr>
              <a:t>Recepción y almacenaje de equipos, materiales y componentes secundarios de </a:t>
            </a:r>
            <a:r>
              <a:rPr lang="es-DO" sz="2200" dirty="0">
                <a:solidFill>
                  <a:schemeClr val="accent1">
                    <a:lumMod val="75000"/>
                  </a:schemeClr>
                </a:solidFill>
              </a:rPr>
              <a:t>la Primera Unidad de la Central (componentes de presión de las calderas, tuberías, estructuras de acero, entre </a:t>
            </a:r>
            <a:r>
              <a:rPr lang="es-DO" sz="2200" dirty="0" smtClean="0">
                <a:solidFill>
                  <a:schemeClr val="accent1">
                    <a:lumMod val="75000"/>
                  </a:schemeClr>
                </a:solidFill>
              </a:rPr>
              <a:t>otros.)</a:t>
            </a:r>
            <a:endParaRPr lang="es-DO" sz="2200" dirty="0">
              <a:solidFill>
                <a:schemeClr val="accent1">
                  <a:lumMod val="75000"/>
                </a:schemeClr>
              </a:solidFill>
            </a:endParaRPr>
          </a:p>
          <a:p>
            <a:pPr marL="342900" indent="-342900" algn="just">
              <a:buFont typeface="Arial" pitchFamily="34" charset="0"/>
              <a:buChar char="•"/>
            </a:pPr>
            <a:endParaRPr lang="es-DO" sz="2200" dirty="0">
              <a:solidFill>
                <a:schemeClr val="accent1">
                  <a:lumMod val="7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036586"/>
            <a:ext cx="5004048" cy="3753036"/>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1844824"/>
            <a:ext cx="3328608" cy="2496456"/>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8104" y="4512237"/>
            <a:ext cx="3328608" cy="1869091"/>
          </a:xfrm>
          <a:prstGeom prst="rect">
            <a:avLst/>
          </a:prstGeom>
        </p:spPr>
      </p:pic>
    </p:spTree>
    <p:extLst>
      <p:ext uri="{BB962C8B-B14F-4D97-AF65-F5344CB8AC3E}">
        <p14:creationId xmlns:p14="http://schemas.microsoft.com/office/powerpoint/2010/main" val="3613872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Avances de Punta Catalina | A Abril 2016</a:t>
            </a:r>
            <a:endParaRPr lang="es-DO" sz="2400" i="1" dirty="0">
              <a:solidFill>
                <a:schemeClr val="bg1"/>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33</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09609"/>
            <a:ext cx="8450924" cy="14465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200" b="1" dirty="0" smtClean="0">
                <a:solidFill>
                  <a:schemeClr val="accent1">
                    <a:lumMod val="75000"/>
                  </a:schemeClr>
                </a:solidFill>
              </a:rPr>
              <a:t>Muelle de Descarga de </a:t>
            </a:r>
            <a:r>
              <a:rPr lang="es-DO" sz="2200" b="1" dirty="0">
                <a:solidFill>
                  <a:schemeClr val="accent1">
                    <a:lumMod val="75000"/>
                  </a:schemeClr>
                </a:solidFill>
              </a:rPr>
              <a:t>Carbón</a:t>
            </a:r>
            <a:r>
              <a:rPr lang="es-DO" sz="2200" dirty="0">
                <a:solidFill>
                  <a:schemeClr val="accent1">
                    <a:lumMod val="75000"/>
                  </a:schemeClr>
                </a:solidFill>
              </a:rPr>
              <a:t>, con una </a:t>
            </a:r>
            <a:r>
              <a:rPr lang="es-DO" sz="2200" u="sng" dirty="0">
                <a:solidFill>
                  <a:schemeClr val="accent1">
                    <a:lumMod val="75000"/>
                  </a:schemeClr>
                </a:solidFill>
              </a:rPr>
              <a:t>capacidad máxima de 80,000 toneladas</a:t>
            </a:r>
            <a:r>
              <a:rPr lang="es-DO" sz="2200" dirty="0">
                <a:solidFill>
                  <a:schemeClr val="accent1">
                    <a:lumMod val="75000"/>
                  </a:schemeClr>
                </a:solidFill>
              </a:rPr>
              <a:t>, </a:t>
            </a:r>
            <a:r>
              <a:rPr lang="es-DO" sz="2200" dirty="0" smtClean="0">
                <a:solidFill>
                  <a:schemeClr val="accent1">
                    <a:lumMod val="75000"/>
                  </a:schemeClr>
                </a:solidFill>
              </a:rPr>
              <a:t>con sistemas </a:t>
            </a:r>
            <a:r>
              <a:rPr lang="es-DO" sz="2200" dirty="0">
                <a:solidFill>
                  <a:schemeClr val="accent1">
                    <a:lumMod val="75000"/>
                  </a:schemeClr>
                </a:solidFill>
              </a:rPr>
              <a:t>de descarga y almacenamiento completamente </a:t>
            </a:r>
            <a:r>
              <a:rPr lang="es-DO" sz="2200" dirty="0" smtClean="0">
                <a:solidFill>
                  <a:schemeClr val="accent1">
                    <a:lumMod val="75000"/>
                  </a:schemeClr>
                </a:solidFill>
              </a:rPr>
              <a:t>cerrados.</a:t>
            </a:r>
          </a:p>
          <a:p>
            <a:pPr marL="342900" indent="-342900" algn="just">
              <a:buFont typeface="Arial" pitchFamily="34" charset="0"/>
              <a:buChar char="•"/>
            </a:pPr>
            <a:endParaRPr lang="es-DO" sz="2200" dirty="0">
              <a:solidFill>
                <a:schemeClr val="accent1">
                  <a:lumMod val="75000"/>
                </a:schemeClr>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1844824"/>
            <a:ext cx="7287444" cy="4282223"/>
          </a:xfrm>
          <a:prstGeom prst="rect">
            <a:avLst/>
          </a:prstGeom>
        </p:spPr>
      </p:pic>
    </p:spTree>
    <p:extLst>
      <p:ext uri="{BB962C8B-B14F-4D97-AF65-F5344CB8AC3E}">
        <p14:creationId xmlns:p14="http://schemas.microsoft.com/office/powerpoint/2010/main" val="1638470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532" y="711414"/>
            <a:ext cx="1290047" cy="10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3 Marcador de número de diapositiva"/>
          <p:cNvSpPr>
            <a:spLocks noGrp="1"/>
          </p:cNvSpPr>
          <p:nvPr>
            <p:ph type="sldNum" sz="quarter" idx="12"/>
          </p:nvPr>
        </p:nvSpPr>
        <p:spPr>
          <a:xfrm>
            <a:off x="6553200" y="6356350"/>
            <a:ext cx="2133600" cy="365125"/>
          </a:xfrm>
        </p:spPr>
        <p:txBody>
          <a:bodyPr/>
          <a:lstStyle/>
          <a:p>
            <a:fld id="{9753D2A3-B401-4BFA-AFF7-4CCE7A605AE6}" type="slidenum">
              <a:rPr lang="es-DO" smtClean="0"/>
              <a:pPr/>
              <a:t>34</a:t>
            </a:fld>
            <a:endParaRPr lang="es-DO" dirty="0"/>
          </a:p>
        </p:txBody>
      </p:sp>
      <p:sp>
        <p:nvSpPr>
          <p:cNvPr id="14" name="Rectangle 13"/>
          <p:cNvSpPr/>
          <p:nvPr/>
        </p:nvSpPr>
        <p:spPr>
          <a:xfrm>
            <a:off x="323528" y="4495522"/>
            <a:ext cx="5112568" cy="186717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fontAlgn="auto">
              <a:spcAft>
                <a:spcPts val="400"/>
              </a:spcAft>
              <a:defRPr/>
            </a:pPr>
            <a:r>
              <a:rPr lang="es-DO" sz="2800" dirty="0" smtClean="0">
                <a:solidFill>
                  <a:schemeClr val="bg1"/>
                </a:solidFill>
              </a:rPr>
              <a:t>Con estas acciones en Generación se estima que las transferencias del sector se </a:t>
            </a:r>
            <a:r>
              <a:rPr lang="es-DO" sz="2800" dirty="0">
                <a:solidFill>
                  <a:schemeClr val="bg1"/>
                </a:solidFill>
              </a:rPr>
              <a:t>reducirán </a:t>
            </a:r>
            <a:r>
              <a:rPr lang="es-DO" sz="2800" dirty="0" smtClean="0">
                <a:solidFill>
                  <a:schemeClr val="bg1"/>
                </a:solidFill>
              </a:rPr>
              <a:t>en unos</a:t>
            </a:r>
          </a:p>
          <a:p>
            <a:pPr algn="just" fontAlgn="auto">
              <a:spcAft>
                <a:spcPts val="400"/>
              </a:spcAft>
              <a:defRPr/>
            </a:pPr>
            <a:r>
              <a:rPr lang="es-DO" sz="2800" dirty="0" smtClean="0">
                <a:solidFill>
                  <a:schemeClr val="bg1"/>
                </a:solidFill>
              </a:rPr>
              <a:t> </a:t>
            </a:r>
            <a:r>
              <a:rPr lang="es-DO" sz="2800" b="1" u="sng" dirty="0" smtClean="0">
                <a:solidFill>
                  <a:schemeClr val="bg1"/>
                </a:solidFill>
              </a:rPr>
              <a:t>US$ 700 - 900 millones</a:t>
            </a:r>
            <a:r>
              <a:rPr lang="es-DO" sz="2800" u="sng" dirty="0" smtClean="0">
                <a:solidFill>
                  <a:schemeClr val="bg1"/>
                </a:solidFill>
              </a:rPr>
              <a:t> anuales</a:t>
            </a:r>
            <a:r>
              <a:rPr lang="es-DO" sz="2800" dirty="0" smtClean="0">
                <a:solidFill>
                  <a:schemeClr val="bg1"/>
                </a:solidFill>
              </a:rPr>
              <a:t>.</a:t>
            </a:r>
            <a:endParaRPr lang="es-DO" sz="2800" dirty="0">
              <a:solidFill>
                <a:schemeClr val="bg1"/>
              </a:solidFill>
              <a:cs typeface="Times New Roman" pitchFamily="18" charset="0"/>
            </a:endParaRPr>
          </a:p>
        </p:txBody>
      </p:sp>
      <p:grpSp>
        <p:nvGrpSpPr>
          <p:cNvPr id="12" name="Group 11"/>
          <p:cNvGrpSpPr/>
          <p:nvPr/>
        </p:nvGrpSpPr>
        <p:grpSpPr>
          <a:xfrm>
            <a:off x="0" y="71960"/>
            <a:ext cx="9144000" cy="635340"/>
            <a:chOff x="0" y="71960"/>
            <a:chExt cx="9144000" cy="635340"/>
          </a:xfrm>
        </p:grpSpPr>
        <p:sp>
          <p:nvSpPr>
            <p:cNvPr id="13" name="Rectangle 12"/>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8" name="Rectangle 17"/>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9" name="Rectangle 18"/>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a:p>
          </p:txBody>
        </p:sp>
      </p:grpSp>
      <p:sp>
        <p:nvSpPr>
          <p:cNvPr id="20" name="Title 1"/>
          <p:cNvSpPr txBox="1">
            <a:spLocks/>
          </p:cNvSpPr>
          <p:nvPr/>
        </p:nvSpPr>
        <p:spPr>
          <a:xfrm>
            <a:off x="971600" y="191037"/>
            <a:ext cx="8669032"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Modificación Matriz Generación | </a:t>
            </a:r>
            <a:r>
              <a:rPr lang="es-DO" sz="2400" i="1" dirty="0" smtClean="0">
                <a:solidFill>
                  <a:schemeClr val="bg1"/>
                </a:solidFill>
              </a:rPr>
              <a:t>Al 2018</a:t>
            </a:r>
            <a:endParaRPr lang="es-DO" sz="2400" i="1" dirty="0">
              <a:solidFill>
                <a:schemeClr val="bg1"/>
              </a:solidFill>
            </a:endParaRPr>
          </a:p>
        </p:txBody>
      </p:sp>
      <p:sp>
        <p:nvSpPr>
          <p:cNvPr id="16" name="Rectangle 15"/>
          <p:cNvSpPr/>
          <p:nvPr/>
        </p:nvSpPr>
        <p:spPr>
          <a:xfrm>
            <a:off x="5638800" y="4229100"/>
            <a:ext cx="32004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fontAlgn="auto">
              <a:spcAft>
                <a:spcPts val="400"/>
              </a:spcAft>
              <a:defRPr/>
            </a:pPr>
            <a:r>
              <a:rPr lang="es-DO" sz="2000" b="1" dirty="0" smtClean="0">
                <a:solidFill>
                  <a:schemeClr val="accent1">
                    <a:lumMod val="75000"/>
                  </a:schemeClr>
                </a:solidFill>
              </a:rPr>
              <a:t>Para el 2018, la matriz de indexación se aproximará significativamente a la de generación.</a:t>
            </a:r>
            <a:endParaRPr lang="es-DO" sz="2000" b="1" dirty="0">
              <a:solidFill>
                <a:schemeClr val="accent1">
                  <a:lumMod val="75000"/>
                </a:schemeClr>
              </a:solidFill>
              <a:cs typeface="Times New Roman" pitchFamily="18" charset="0"/>
            </a:endParaRPr>
          </a:p>
        </p:txBody>
      </p:sp>
      <p:graphicFrame>
        <p:nvGraphicFramePr>
          <p:cNvPr id="15" name="Chart 14"/>
          <p:cNvGraphicFramePr>
            <a:graphicFrameLocks/>
          </p:cNvGraphicFramePr>
          <p:nvPr>
            <p:extLst/>
          </p:nvPr>
        </p:nvGraphicFramePr>
        <p:xfrm>
          <a:off x="5447493" y="651477"/>
          <a:ext cx="3421156" cy="3281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nvPr>
        </p:nvGraphicFramePr>
        <p:xfrm>
          <a:off x="419100" y="720000"/>
          <a:ext cx="5376580" cy="3787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6949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35</a:t>
            </a:fld>
            <a:endParaRPr lang="es-DO">
              <a:solidFill>
                <a:prstClr val="black">
                  <a:tint val="75000"/>
                </a:prstClr>
              </a:solidFill>
            </a:endParaRPr>
          </a:p>
        </p:txBody>
      </p:sp>
      <p:grpSp>
        <p:nvGrpSpPr>
          <p:cNvPr id="15" name="Group 14"/>
          <p:cNvGrpSpPr/>
          <p:nvPr/>
        </p:nvGrpSpPr>
        <p:grpSpPr>
          <a:xfrm>
            <a:off x="2195736" y="2006805"/>
            <a:ext cx="4925140" cy="2520280"/>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3600"/>
              </a:p>
            </p:txBody>
          </p:sp>
          <p:sp>
            <p:nvSpPr>
              <p:cNvPr id="11" name="Rectangle 10"/>
              <p:cNvSpPr/>
              <p:nvPr/>
            </p:nvSpPr>
            <p:spPr>
              <a:xfrm>
                <a:off x="1777912" y="2132856"/>
                <a:ext cx="6019632"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36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4400"/>
              </a:p>
            </p:txBody>
          </p:sp>
        </p:grpSp>
        <p:sp>
          <p:nvSpPr>
            <p:cNvPr id="14" name="Title 1"/>
            <p:cNvSpPr txBox="1">
              <a:spLocks/>
            </p:cNvSpPr>
            <p:nvPr/>
          </p:nvSpPr>
          <p:spPr>
            <a:xfrm>
              <a:off x="1346456" y="2348880"/>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7200" dirty="0" smtClean="0">
                  <a:solidFill>
                    <a:schemeClr val="bg1"/>
                  </a:solidFill>
                </a:rPr>
                <a:t>Gracias</a:t>
              </a:r>
              <a:endParaRPr lang="es-DO" sz="6600" i="1" dirty="0">
                <a:solidFill>
                  <a:schemeClr val="bg1"/>
                </a:solidFill>
              </a:endParaRPr>
            </a:p>
          </p:txBody>
        </p:sp>
      </p:grpSp>
    </p:spTree>
    <p:extLst>
      <p:ext uri="{BB962C8B-B14F-4D97-AF65-F5344CB8AC3E}">
        <p14:creationId xmlns:p14="http://schemas.microsoft.com/office/powerpoint/2010/main" val="240235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07504" y="4437112"/>
            <a:ext cx="8928992" cy="2160240"/>
          </a:xfrm>
          <a:prstGeom prst="rect">
            <a:avLst/>
          </a:prstGeom>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400"/>
              </a:spcAft>
            </a:pPr>
            <a:r>
              <a:rPr lang="es-CL" sz="2200" u="sng" dirty="0" smtClean="0">
                <a:solidFill>
                  <a:schemeClr val="accent1">
                    <a:lumMod val="75000"/>
                  </a:schemeClr>
                </a:solidFill>
              </a:rPr>
              <a:t>La instalación de </a:t>
            </a:r>
            <a:r>
              <a:rPr lang="es-CL" sz="2200" b="1" u="sng" dirty="0" smtClean="0">
                <a:solidFill>
                  <a:schemeClr val="accent1">
                    <a:lumMod val="75000"/>
                  </a:schemeClr>
                </a:solidFill>
              </a:rPr>
              <a:t>600 MW</a:t>
            </a:r>
            <a:r>
              <a:rPr lang="es-CL" sz="2200" dirty="0" smtClean="0">
                <a:solidFill>
                  <a:schemeClr val="accent1">
                    <a:lumMod val="75000"/>
                  </a:schemeClr>
                </a:solidFill>
              </a:rPr>
              <a:t> </a:t>
            </a:r>
            <a:r>
              <a:rPr lang="es-CL" sz="2200" u="sng" dirty="0" smtClean="0">
                <a:solidFill>
                  <a:schemeClr val="accent1">
                    <a:lumMod val="75000"/>
                  </a:schemeClr>
                </a:solidFill>
              </a:rPr>
              <a:t>mantendría el status </a:t>
            </a:r>
            <a:r>
              <a:rPr lang="en-US" sz="2200" u="sng" dirty="0" smtClean="0">
                <a:solidFill>
                  <a:schemeClr val="accent1">
                    <a:lumMod val="75000"/>
                  </a:schemeClr>
                </a:solidFill>
              </a:rPr>
              <a:t>“</a:t>
            </a:r>
            <a:r>
              <a:rPr lang="es-CL" sz="2200" u="sng" dirty="0" smtClean="0">
                <a:solidFill>
                  <a:schemeClr val="accent1">
                    <a:lumMod val="75000"/>
                  </a:schemeClr>
                </a:solidFill>
              </a:rPr>
              <a:t>quo’’</a:t>
            </a:r>
            <a:r>
              <a:rPr lang="es-CL" sz="2200" dirty="0" smtClean="0">
                <a:solidFill>
                  <a:schemeClr val="accent1">
                    <a:lumMod val="75000"/>
                  </a:schemeClr>
                </a:solidFill>
              </a:rPr>
              <a:t> para un abastecimiento de un 84% de la demanda</a:t>
            </a:r>
            <a:r>
              <a:rPr lang="es-DO" sz="2200" dirty="0" smtClean="0">
                <a:solidFill>
                  <a:schemeClr val="accent1">
                    <a:lumMod val="75000"/>
                  </a:schemeClr>
                </a:solidFill>
              </a:rPr>
              <a:t>.</a:t>
            </a:r>
          </a:p>
          <a:p>
            <a:pPr algn="just">
              <a:spcAft>
                <a:spcPts val="400"/>
              </a:spcAft>
            </a:pPr>
            <a:r>
              <a:rPr lang="es-CL" sz="2200" dirty="0" smtClean="0">
                <a:solidFill>
                  <a:schemeClr val="accent1">
                    <a:lumMod val="75000"/>
                  </a:schemeClr>
                </a:solidFill>
              </a:rPr>
              <a:t>Para </a:t>
            </a:r>
            <a:r>
              <a:rPr lang="es-CL" sz="2200" dirty="0">
                <a:solidFill>
                  <a:schemeClr val="accent1">
                    <a:lumMod val="75000"/>
                  </a:schemeClr>
                </a:solidFill>
              </a:rPr>
              <a:t>mantener un nivel de reserva cercano al </a:t>
            </a:r>
            <a:r>
              <a:rPr lang="es-CL" sz="2200" dirty="0" smtClean="0">
                <a:solidFill>
                  <a:schemeClr val="accent1">
                    <a:lumMod val="75000"/>
                  </a:schemeClr>
                </a:solidFill>
              </a:rPr>
              <a:t>30% </a:t>
            </a:r>
            <a:r>
              <a:rPr lang="es-CL" sz="2200" dirty="0">
                <a:solidFill>
                  <a:schemeClr val="accent1">
                    <a:lumMod val="75000"/>
                  </a:schemeClr>
                </a:solidFill>
              </a:rPr>
              <a:t>(valor mínimo para operar de manera relativamente segura el SENI), y abastecer el 100% (estimado) de la demanda, </a:t>
            </a:r>
            <a:r>
              <a:rPr lang="es-CL" sz="2200" u="sng" dirty="0">
                <a:solidFill>
                  <a:schemeClr val="accent1">
                    <a:lumMod val="75000"/>
                  </a:schemeClr>
                </a:solidFill>
              </a:rPr>
              <a:t>se requiere instalar unos </a:t>
            </a:r>
            <a:r>
              <a:rPr lang="es-CL" sz="2200" b="1" u="sng" dirty="0" smtClean="0">
                <a:solidFill>
                  <a:schemeClr val="accent1">
                    <a:lumMod val="75000"/>
                  </a:schemeClr>
                </a:solidFill>
              </a:rPr>
              <a:t>1,451 </a:t>
            </a:r>
            <a:r>
              <a:rPr lang="es-CL" sz="2200" b="1" u="sng" dirty="0">
                <a:solidFill>
                  <a:schemeClr val="accent1">
                    <a:lumMod val="75000"/>
                  </a:schemeClr>
                </a:solidFill>
              </a:rPr>
              <a:t>MW </a:t>
            </a:r>
            <a:r>
              <a:rPr lang="es-CL" sz="2200" u="sng" dirty="0">
                <a:solidFill>
                  <a:schemeClr val="accent1">
                    <a:lumMod val="75000"/>
                  </a:schemeClr>
                </a:solidFill>
              </a:rPr>
              <a:t>en los siguientes 4 </a:t>
            </a:r>
            <a:r>
              <a:rPr lang="es-CL" sz="2200" u="sng" dirty="0" smtClean="0">
                <a:solidFill>
                  <a:schemeClr val="accent1">
                    <a:lumMod val="75000"/>
                  </a:schemeClr>
                </a:solidFill>
              </a:rPr>
              <a:t>años</a:t>
            </a:r>
            <a:r>
              <a:rPr lang="es-CL" sz="2200" dirty="0" smtClean="0">
                <a:solidFill>
                  <a:schemeClr val="accent1">
                    <a:lumMod val="75000"/>
                  </a:schemeClr>
                </a:solidFill>
              </a:rPr>
              <a:t>.</a:t>
            </a:r>
            <a:endParaRPr lang="es-DO" sz="2200" dirty="0">
              <a:solidFill>
                <a:schemeClr val="accent1">
                  <a:lumMod val="75000"/>
                </a:schemeClr>
              </a:solidFill>
            </a:endParaRP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4</a:t>
            </a:fld>
            <a:endParaRPr lang="es-DO"/>
          </a:p>
        </p:txBody>
      </p:sp>
      <p:graphicFrame>
        <p:nvGraphicFramePr>
          <p:cNvPr id="6" name="Chart 5"/>
          <p:cNvGraphicFramePr>
            <a:graphicFrameLocks/>
          </p:cNvGraphicFramePr>
          <p:nvPr>
            <p:extLst/>
          </p:nvPr>
        </p:nvGraphicFramePr>
        <p:xfrm>
          <a:off x="94631" y="960115"/>
          <a:ext cx="8954738" cy="340498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0" y="71960"/>
            <a:ext cx="9144000" cy="635340"/>
            <a:chOff x="0" y="71960"/>
            <a:chExt cx="9144000" cy="635340"/>
          </a:xfrm>
        </p:grpSpPr>
        <p:sp>
          <p:nvSpPr>
            <p:cNvPr id="8" name="Rectangle 7"/>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Necesidad en Generación | </a:t>
            </a:r>
            <a:r>
              <a:rPr lang="es-DO" sz="2400" i="1" dirty="0" smtClean="0">
                <a:solidFill>
                  <a:schemeClr val="bg1"/>
                </a:solidFill>
              </a:rPr>
              <a:t>Estudio Previsión de Demanda</a:t>
            </a:r>
            <a:endParaRPr lang="es-DO" sz="2400" i="1" dirty="0">
              <a:solidFill>
                <a:schemeClr val="bg1"/>
              </a:solidFill>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6532" y="711414"/>
            <a:ext cx="1290047" cy="10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55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a:stretch>
            <a:fillRect/>
          </a:stretch>
        </p:blipFill>
        <p:spPr bwMode="auto">
          <a:xfrm>
            <a:off x="5083366" y="766442"/>
            <a:ext cx="3667812" cy="5440000"/>
          </a:xfrm>
          <a:prstGeom prst="rect">
            <a:avLst/>
          </a:prstGeom>
          <a:noFill/>
          <a:ln w="9525">
            <a:noFill/>
            <a:miter lim="800000"/>
            <a:headEnd/>
            <a:tailEnd/>
          </a:ln>
        </p:spPr>
      </p:pic>
      <p:sp>
        <p:nvSpPr>
          <p:cNvPr id="30" name="TextBox 29"/>
          <p:cNvSpPr txBox="1"/>
          <p:nvPr/>
        </p:nvSpPr>
        <p:spPr>
          <a:xfrm>
            <a:off x="4865044" y="5829381"/>
            <a:ext cx="4104456"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DO" sz="2400" dirty="0">
                <a:solidFill>
                  <a:schemeClr val="bg1"/>
                </a:solidFill>
              </a:rPr>
              <a:t>Ahorro Anual Estimado de unos </a:t>
            </a:r>
            <a:r>
              <a:rPr lang="es-DO" sz="2400" b="1" dirty="0">
                <a:solidFill>
                  <a:schemeClr val="bg1"/>
                </a:solidFill>
              </a:rPr>
              <a:t>US$ 450 - 500 millones</a:t>
            </a:r>
            <a:r>
              <a:rPr lang="es-DO" sz="2400" dirty="0">
                <a:solidFill>
                  <a:schemeClr val="bg1"/>
                </a:solidFill>
              </a:rPr>
              <a:t>.</a:t>
            </a:r>
          </a:p>
        </p:txBody>
      </p:sp>
      <p:sp>
        <p:nvSpPr>
          <p:cNvPr id="18" name="Slide Number Placeholder 17"/>
          <p:cNvSpPr>
            <a:spLocks noGrp="1"/>
          </p:cNvSpPr>
          <p:nvPr>
            <p:ph type="sldNum" sz="quarter" idx="12"/>
          </p:nvPr>
        </p:nvSpPr>
        <p:spPr/>
        <p:txBody>
          <a:bodyPr/>
          <a:lstStyle/>
          <a:p>
            <a:fld id="{9753D2A3-B401-4BFA-AFF7-4CCE7A605AE6}" type="slidenum">
              <a:rPr lang="es-DO" smtClean="0"/>
              <a:pPr/>
              <a:t>5</a:t>
            </a:fld>
            <a:endParaRPr lang="es-DO" dirty="0"/>
          </a:p>
        </p:txBody>
      </p:sp>
      <p:grpSp>
        <p:nvGrpSpPr>
          <p:cNvPr id="11" name="Group 10"/>
          <p:cNvGrpSpPr/>
          <p:nvPr/>
        </p:nvGrpSpPr>
        <p:grpSpPr>
          <a:xfrm>
            <a:off x="0" y="71960"/>
            <a:ext cx="9144000" cy="635340"/>
            <a:chOff x="0" y="71960"/>
            <a:chExt cx="9144000" cy="635340"/>
          </a:xfrm>
        </p:grpSpPr>
        <p:sp>
          <p:nvSpPr>
            <p:cNvPr id="13" name="Rectangle 12"/>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4" name="Rectangle 13"/>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a:p>
          </p:txBody>
        </p:sp>
      </p:grpSp>
      <p:sp>
        <p:nvSpPr>
          <p:cNvPr id="16"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Modificación Matriz de Generación | </a:t>
            </a:r>
            <a:r>
              <a:rPr lang="es-DO" sz="2400" dirty="0" smtClean="0">
                <a:solidFill>
                  <a:schemeClr val="bg1"/>
                </a:solidFill>
              </a:rPr>
              <a:t>Iniciativa Estatal</a:t>
            </a:r>
            <a:endParaRPr lang="es-DO" sz="2800" dirty="0">
              <a:solidFill>
                <a:schemeClr val="bg1"/>
              </a:solidFill>
            </a:endParaRPr>
          </a:p>
        </p:txBody>
      </p:sp>
      <p:sp>
        <p:nvSpPr>
          <p:cNvPr id="19" name="Content Placeholder 2"/>
          <p:cNvSpPr txBox="1">
            <a:spLocks/>
          </p:cNvSpPr>
          <p:nvPr/>
        </p:nvSpPr>
        <p:spPr>
          <a:xfrm>
            <a:off x="213398" y="828182"/>
            <a:ext cx="8291676" cy="166501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400" b="1" dirty="0" smtClean="0">
                <a:solidFill>
                  <a:schemeClr val="accent1">
                    <a:lumMod val="75000"/>
                  </a:schemeClr>
                </a:solidFill>
              </a:rPr>
              <a:t>Carbón </a:t>
            </a:r>
            <a:r>
              <a:rPr lang="es-ES" sz="2400" dirty="0" smtClean="0">
                <a:solidFill>
                  <a:schemeClr val="accent1">
                    <a:lumMod val="75000"/>
                  </a:schemeClr>
                </a:solidFill>
              </a:rPr>
              <a:t>(769.8 MW)</a:t>
            </a:r>
          </a:p>
          <a:p>
            <a:r>
              <a:rPr lang="es-ES" sz="2400" dirty="0" smtClean="0">
                <a:solidFill>
                  <a:schemeClr val="accent1">
                    <a:lumMod val="75000"/>
                  </a:schemeClr>
                </a:solidFill>
              </a:rPr>
              <a:t>Central Estatal en Punta Catalina</a:t>
            </a:r>
          </a:p>
          <a:p>
            <a:pPr lvl="1"/>
            <a:r>
              <a:rPr lang="es-ES" sz="2000" b="1" dirty="0" smtClean="0">
                <a:solidFill>
                  <a:schemeClr val="accent1">
                    <a:lumMod val="75000"/>
                  </a:schemeClr>
                </a:solidFill>
              </a:rPr>
              <a:t>US$ 1.9 billones</a:t>
            </a:r>
          </a:p>
          <a:p>
            <a:pPr lvl="1"/>
            <a:r>
              <a:rPr lang="es-ES" sz="2000" dirty="0" smtClean="0">
                <a:solidFill>
                  <a:schemeClr val="accent1">
                    <a:lumMod val="75000"/>
                  </a:schemeClr>
                </a:solidFill>
              </a:rPr>
              <a:t>769.8 MW en dos (2) unidades</a:t>
            </a:r>
          </a:p>
          <a:p>
            <a:endParaRPr lang="es-ES" sz="1050" dirty="0">
              <a:solidFill>
                <a:schemeClr val="accent1">
                  <a:lumMod val="75000"/>
                </a:schemeClr>
              </a:solidFill>
            </a:endParaRPr>
          </a:p>
          <a:p>
            <a:endParaRPr lang="es-ES" sz="1050" dirty="0">
              <a:solidFill>
                <a:schemeClr val="accent1">
                  <a:lumMod val="75000"/>
                </a:schemeClr>
              </a:solidFill>
            </a:endParaRPr>
          </a:p>
          <a:p>
            <a:endParaRPr lang="es-ES" sz="2400" dirty="0">
              <a:solidFill>
                <a:schemeClr val="accent1">
                  <a:lumMod val="75000"/>
                </a:schemeClr>
              </a:solidFill>
            </a:endParaRPr>
          </a:p>
        </p:txBody>
      </p:sp>
      <p:grpSp>
        <p:nvGrpSpPr>
          <p:cNvPr id="17" name="36 Grupo"/>
          <p:cNvGrpSpPr/>
          <p:nvPr/>
        </p:nvGrpSpPr>
        <p:grpSpPr>
          <a:xfrm>
            <a:off x="12886" y="2548700"/>
            <a:ext cx="4911125" cy="3341137"/>
            <a:chOff x="30368" y="1038242"/>
            <a:chExt cx="4840936" cy="3588199"/>
          </a:xfrm>
        </p:grpSpPr>
        <p:pic>
          <p:nvPicPr>
            <p:cNvPr id="20" name="15 Imagen"/>
            <p:cNvPicPr>
              <a:picLocks noChangeAspect="1"/>
            </p:cNvPicPr>
            <p:nvPr/>
          </p:nvPicPr>
          <p:blipFill>
            <a:blip r:embed="rId3" cstate="print">
              <a:extLst>
                <a:ext uri="{BEBA8EAE-BF5A-486C-A8C5-ECC9F3942E4B}">
                  <a14:imgProps xmlns:a14="http://schemas.microsoft.com/office/drawing/2010/main">
                    <a14:imgLayer r:embed="rId4">
                      <a14:imgEffect>
                        <a14:backgroundRemoval t="0" b="98039" l="1050" r="97638"/>
                      </a14:imgEffect>
                    </a14:imgLayer>
                  </a14:imgProps>
                </a:ext>
                <a:ext uri="{28A0092B-C50C-407E-A947-70E740481C1C}">
                  <a14:useLocalDpi xmlns:a14="http://schemas.microsoft.com/office/drawing/2010/main" val="0"/>
                </a:ext>
              </a:extLst>
            </a:blip>
            <a:stretch>
              <a:fillRect/>
            </a:stretch>
          </p:blipFill>
          <p:spPr>
            <a:xfrm>
              <a:off x="30368" y="1038242"/>
              <a:ext cx="4840936" cy="3239999"/>
            </a:xfrm>
            <a:prstGeom prst="rect">
              <a:avLst/>
            </a:prstGeom>
          </p:spPr>
        </p:pic>
        <p:sp>
          <p:nvSpPr>
            <p:cNvPr id="21" name="TextBox 16"/>
            <p:cNvSpPr txBox="1"/>
            <p:nvPr/>
          </p:nvSpPr>
          <p:spPr>
            <a:xfrm>
              <a:off x="894411" y="3846095"/>
              <a:ext cx="2613126" cy="780346"/>
            </a:xfrm>
            <a:prstGeom prst="rect">
              <a:avLst/>
            </a:prstGeom>
            <a:noFill/>
          </p:spPr>
          <p:txBody>
            <a:bodyPr wrap="square" rtlCol="0">
              <a:spAutoFit/>
            </a:bodyPr>
            <a:lstStyle/>
            <a:p>
              <a:pPr algn="ctr"/>
              <a:r>
                <a:rPr lang="pt-BR" sz="1600" b="1" i="1" dirty="0" smtClean="0"/>
                <a:t>Punta Catalina, Bani</a:t>
              </a:r>
            </a:p>
            <a:p>
              <a:pPr algn="ctr"/>
              <a:r>
                <a:rPr lang="pt-BR" sz="1400" i="1" dirty="0" smtClean="0"/>
                <a:t>Población: </a:t>
              </a:r>
              <a:r>
                <a:rPr lang="pt-BR" sz="1400" b="1" i="1" dirty="0" smtClean="0"/>
                <a:t>107,926</a:t>
              </a:r>
              <a:endParaRPr lang="pt-BR" sz="2000" b="1" i="1" dirty="0"/>
            </a:p>
          </p:txBody>
        </p:sp>
        <p:cxnSp>
          <p:nvCxnSpPr>
            <p:cNvPr id="22" name="Elbow Connector 18"/>
            <p:cNvCxnSpPr/>
            <p:nvPr/>
          </p:nvCxnSpPr>
          <p:spPr>
            <a:xfrm rot="16200000" flipH="1">
              <a:off x="2063191" y="3459815"/>
              <a:ext cx="576000" cy="288001"/>
            </a:xfrm>
            <a:prstGeom prst="bentConnector3">
              <a:avLst>
                <a:gd name="adj1" fmla="val 50000"/>
              </a:avLst>
            </a:prstGeom>
            <a:ln w="12700">
              <a:solidFill>
                <a:schemeClr val="tx1"/>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23" name="24 Estrella de 5 puntas"/>
            <p:cNvSpPr/>
            <p:nvPr/>
          </p:nvSpPr>
          <p:spPr>
            <a:xfrm>
              <a:off x="2750265" y="2925114"/>
              <a:ext cx="36000" cy="360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TextBox 16"/>
            <p:cNvSpPr txBox="1"/>
            <p:nvPr/>
          </p:nvSpPr>
          <p:spPr>
            <a:xfrm>
              <a:off x="2463538" y="3108093"/>
              <a:ext cx="1044000" cy="793285"/>
            </a:xfrm>
            <a:prstGeom prst="rect">
              <a:avLst/>
            </a:prstGeom>
            <a:noFill/>
          </p:spPr>
          <p:txBody>
            <a:bodyPr wrap="square" rtlCol="0">
              <a:spAutoFit/>
            </a:bodyPr>
            <a:lstStyle/>
            <a:p>
              <a:pPr algn="ctr"/>
              <a:r>
                <a:rPr lang="pt-BR" sz="1400" dirty="0" smtClean="0"/>
                <a:t>SANTO DOMINGO</a:t>
              </a:r>
            </a:p>
            <a:p>
              <a:pPr algn="ctr"/>
              <a:r>
                <a:rPr lang="pt-BR" sz="1400" dirty="0" smtClean="0"/>
                <a:t>60 Km</a:t>
              </a:r>
              <a:endParaRPr lang="pt-BR" sz="2000" dirty="0"/>
            </a:p>
          </p:txBody>
        </p:sp>
        <p:cxnSp>
          <p:nvCxnSpPr>
            <p:cNvPr id="25" name="Elbow Connector 18"/>
            <p:cNvCxnSpPr/>
            <p:nvPr/>
          </p:nvCxnSpPr>
          <p:spPr>
            <a:xfrm rot="16200000" flipH="1">
              <a:off x="2776023" y="2983815"/>
              <a:ext cx="144000" cy="144000"/>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6" name="TextBox 16"/>
            <p:cNvSpPr txBox="1"/>
            <p:nvPr/>
          </p:nvSpPr>
          <p:spPr>
            <a:xfrm>
              <a:off x="3737503" y="1505991"/>
              <a:ext cx="885296" cy="793285"/>
            </a:xfrm>
            <a:prstGeom prst="rect">
              <a:avLst/>
            </a:prstGeom>
            <a:noFill/>
          </p:spPr>
          <p:txBody>
            <a:bodyPr wrap="square" rtlCol="0">
              <a:spAutoFit/>
            </a:bodyPr>
            <a:lstStyle/>
            <a:p>
              <a:pPr algn="ctr"/>
              <a:r>
                <a:rPr lang="pt-BR" sz="1400" dirty="0" smtClean="0"/>
                <a:t>PUNTA CANA</a:t>
              </a:r>
            </a:p>
            <a:p>
              <a:pPr algn="ctr"/>
              <a:r>
                <a:rPr lang="pt-BR" sz="1400" dirty="0" smtClean="0"/>
                <a:t>256 Km</a:t>
              </a:r>
              <a:endParaRPr lang="pt-BR" sz="2000" dirty="0"/>
            </a:p>
          </p:txBody>
        </p:sp>
        <p:cxnSp>
          <p:nvCxnSpPr>
            <p:cNvPr id="27" name="Elbow Connector 18"/>
            <p:cNvCxnSpPr/>
            <p:nvPr/>
          </p:nvCxnSpPr>
          <p:spPr>
            <a:xfrm rot="16200000" flipH="1">
              <a:off x="4072571" y="2305699"/>
              <a:ext cx="623381" cy="380584"/>
            </a:xfrm>
            <a:prstGeom prst="bentConnector3">
              <a:avLst>
                <a:gd name="adj1" fmla="val 15366"/>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28" name="TextBox 16"/>
            <p:cNvSpPr txBox="1"/>
            <p:nvPr/>
          </p:nvSpPr>
          <p:spPr>
            <a:xfrm>
              <a:off x="3509569" y="3393867"/>
              <a:ext cx="893316" cy="793285"/>
            </a:xfrm>
            <a:prstGeom prst="rect">
              <a:avLst/>
            </a:prstGeom>
            <a:noFill/>
          </p:spPr>
          <p:txBody>
            <a:bodyPr wrap="square" rtlCol="0">
              <a:spAutoFit/>
            </a:bodyPr>
            <a:lstStyle/>
            <a:p>
              <a:pPr algn="ctr"/>
              <a:r>
                <a:rPr lang="pt-BR" sz="1400" dirty="0" smtClean="0"/>
                <a:t>LA ROMANA</a:t>
              </a:r>
            </a:p>
            <a:p>
              <a:pPr algn="ctr"/>
              <a:r>
                <a:rPr lang="pt-BR" sz="1400" dirty="0" smtClean="0"/>
                <a:t>174 Km</a:t>
              </a:r>
              <a:endParaRPr lang="pt-BR" sz="2000" dirty="0"/>
            </a:p>
          </p:txBody>
        </p:sp>
        <p:cxnSp>
          <p:nvCxnSpPr>
            <p:cNvPr id="29" name="Elbow Connector 18"/>
            <p:cNvCxnSpPr>
              <a:endCxn id="28" idx="0"/>
            </p:cNvCxnSpPr>
            <p:nvPr/>
          </p:nvCxnSpPr>
          <p:spPr>
            <a:xfrm rot="16200000" flipH="1">
              <a:off x="3681019" y="3118659"/>
              <a:ext cx="309466" cy="240950"/>
            </a:xfrm>
            <a:prstGeom prst="bentConnector3">
              <a:avLst>
                <a:gd name="adj1" fmla="val 50000"/>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2" name="Content Placeholder 2"/>
          <p:cNvSpPr txBox="1">
            <a:spLocks/>
          </p:cNvSpPr>
          <p:nvPr/>
        </p:nvSpPr>
        <p:spPr bwMode="auto">
          <a:xfrm>
            <a:off x="411049" y="5637531"/>
            <a:ext cx="4114800" cy="228600"/>
          </a:xfrm>
          <a:prstGeom prst="rect">
            <a:avLst/>
          </a:prstGeom>
          <a:solidFill>
            <a:srgbClr val="C00000"/>
          </a:solidFill>
          <a:ln w="9525" algn="ctr">
            <a:solidFill>
              <a:srgbClr val="C00000"/>
            </a:solidFill>
            <a:miter lim="800000"/>
            <a:headEnd/>
            <a:tailEnd/>
          </a:ln>
        </p:spPr>
        <p:txBody>
          <a:bodyPr lIns="0" tIns="0" rIns="0" bIns="0" anchor="ctr">
            <a:normAutofit/>
          </a:bodyPr>
          <a:lstStyle/>
          <a:p>
            <a:pPr marL="228600" indent="-109538" algn="ctr" eaLnBrk="0" hangingPunct="0">
              <a:spcBef>
                <a:spcPct val="50000"/>
              </a:spcBef>
              <a:buClr>
                <a:srgbClr val="7F7F7F"/>
              </a:buClr>
              <a:defRPr/>
            </a:pPr>
            <a:r>
              <a:rPr lang="en-US" sz="1200" b="1" kern="0" cap="small" dirty="0" err="1" smtClean="0">
                <a:solidFill>
                  <a:schemeClr val="bg1"/>
                </a:solidFill>
                <a:latin typeface="+mn-lt"/>
              </a:rPr>
              <a:t>Localización</a:t>
            </a:r>
            <a:r>
              <a:rPr lang="en-US" sz="1200" b="1" kern="0" cap="small" dirty="0" smtClean="0">
                <a:solidFill>
                  <a:schemeClr val="bg1"/>
                </a:solidFill>
                <a:latin typeface="+mn-lt"/>
              </a:rPr>
              <a:t> del </a:t>
            </a:r>
            <a:r>
              <a:rPr lang="en-US" sz="1200" b="1" kern="0" cap="small" dirty="0" err="1" smtClean="0">
                <a:solidFill>
                  <a:schemeClr val="bg1"/>
                </a:solidFill>
                <a:latin typeface="+mn-lt"/>
              </a:rPr>
              <a:t>Proyecto</a:t>
            </a:r>
            <a:endParaRPr lang="en-US" sz="1200" b="1" kern="0" cap="small" dirty="0">
              <a:solidFill>
                <a:schemeClr val="bg1"/>
              </a:solidFill>
              <a:latin typeface="+mn-lt"/>
              <a:cs typeface="+mn-cs"/>
            </a:endParaRPr>
          </a:p>
        </p:txBody>
      </p:sp>
      <p:sp>
        <p:nvSpPr>
          <p:cNvPr id="33" name="Content Placeholder 2"/>
          <p:cNvSpPr txBox="1">
            <a:spLocks/>
          </p:cNvSpPr>
          <p:nvPr/>
        </p:nvSpPr>
        <p:spPr bwMode="auto">
          <a:xfrm>
            <a:off x="411049" y="5942331"/>
            <a:ext cx="4114800" cy="838200"/>
          </a:xfrm>
          <a:prstGeom prst="rect">
            <a:avLst/>
          </a:prstGeom>
          <a:noFill/>
          <a:ln w="9525" algn="ctr">
            <a:solidFill>
              <a:schemeClr val="accent1"/>
            </a:solidFill>
            <a:miter lim="800000"/>
            <a:headEnd/>
            <a:tailEnd/>
          </a:ln>
        </p:spPr>
        <p:txBody>
          <a:bodyPr lIns="0" tIns="0" rIns="0" bIns="0" anchor="ctr" anchorCtr="0">
            <a:normAutofit/>
          </a:bodyPr>
          <a:lstStyle/>
          <a:p>
            <a:pPr marL="228600" indent="-228600" eaLnBrk="0" hangingPunct="0">
              <a:lnSpc>
                <a:spcPct val="90000"/>
              </a:lnSpc>
              <a:spcBef>
                <a:spcPct val="50000"/>
              </a:spcBef>
              <a:buClr>
                <a:srgbClr val="7F7F7F"/>
              </a:buClr>
              <a:buFont typeface="Wingdings" pitchFamily="2" charset="2"/>
              <a:buChar char="§"/>
              <a:defRPr/>
            </a:pPr>
            <a:r>
              <a:rPr lang="es-DO" sz="1300" kern="0" dirty="0" smtClean="0">
                <a:solidFill>
                  <a:schemeClr val="tx1">
                    <a:lumMod val="75000"/>
                    <a:lumOff val="25000"/>
                  </a:schemeClr>
                </a:solidFill>
                <a:latin typeface="+mj-lt"/>
                <a:ea typeface="+mn-ea"/>
              </a:rPr>
              <a:t>El proyecto está localizado en la region suroeste del país, en las tierras del ingenio azucarero CAEI de Punta Catalina, Municipio de Baní, Provincia Peravia, en la Rep. Dominicana. </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6532" y="711414"/>
            <a:ext cx="1290047" cy="10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78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9753D2A3-B401-4BFA-AFF7-4CCE7A605AE6}" type="slidenum">
              <a:rPr lang="es-DO" smtClean="0"/>
              <a:pPr/>
              <a:t>6</a:t>
            </a:fld>
            <a:endParaRPr lang="es-DO" dirty="0"/>
          </a:p>
        </p:txBody>
      </p:sp>
      <p:grpSp>
        <p:nvGrpSpPr>
          <p:cNvPr id="11" name="Group 10"/>
          <p:cNvGrpSpPr/>
          <p:nvPr/>
        </p:nvGrpSpPr>
        <p:grpSpPr>
          <a:xfrm>
            <a:off x="0" y="71960"/>
            <a:ext cx="9144000" cy="635340"/>
            <a:chOff x="0" y="71960"/>
            <a:chExt cx="9144000" cy="635340"/>
          </a:xfrm>
        </p:grpSpPr>
        <p:sp>
          <p:nvSpPr>
            <p:cNvPr id="13" name="Rectangle 12"/>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4" name="Rectangle 13"/>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a:p>
          </p:txBody>
        </p:sp>
        <p:sp>
          <p:nvSpPr>
            <p:cNvPr id="15" name="Rectangle 14"/>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a:p>
          </p:txBody>
        </p:sp>
      </p:grpSp>
      <p:sp>
        <p:nvSpPr>
          <p:cNvPr id="19" name="Content Placeholder 2"/>
          <p:cNvSpPr txBox="1">
            <a:spLocks/>
          </p:cNvSpPr>
          <p:nvPr/>
        </p:nvSpPr>
        <p:spPr>
          <a:xfrm>
            <a:off x="369160" y="716278"/>
            <a:ext cx="8523319" cy="58956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2000" b="1" dirty="0" smtClean="0">
                <a:solidFill>
                  <a:schemeClr val="accent1">
                    <a:lumMod val="75000"/>
                  </a:schemeClr>
                </a:solidFill>
              </a:rPr>
              <a:t>Gas Natural Licuado </a:t>
            </a:r>
            <a:r>
              <a:rPr lang="es-ES" sz="2000" dirty="0" smtClean="0">
                <a:solidFill>
                  <a:schemeClr val="accent1">
                    <a:lumMod val="75000"/>
                  </a:schemeClr>
                </a:solidFill>
              </a:rPr>
              <a:t>(1,051 MW)</a:t>
            </a:r>
            <a:endParaRPr lang="es-ES" sz="2000" b="1" dirty="0">
              <a:solidFill>
                <a:schemeClr val="accent1">
                  <a:lumMod val="75000"/>
                </a:schemeClr>
              </a:solidFill>
            </a:endParaRPr>
          </a:p>
          <a:p>
            <a:r>
              <a:rPr lang="es-ES" sz="1600" dirty="0">
                <a:solidFill>
                  <a:schemeClr val="accent1">
                    <a:lumMod val="75000"/>
                  </a:schemeClr>
                </a:solidFill>
              </a:rPr>
              <a:t>Cierre de Ciclo AES-DPP – 108 MW </a:t>
            </a:r>
            <a:r>
              <a:rPr lang="es-ES" sz="1600" dirty="0" smtClean="0">
                <a:solidFill>
                  <a:schemeClr val="accent1">
                    <a:lumMod val="75000"/>
                  </a:schemeClr>
                </a:solidFill>
              </a:rPr>
              <a:t>adicionales (Ejecución)</a:t>
            </a:r>
            <a:endParaRPr lang="es-ES" sz="1600" dirty="0">
              <a:solidFill>
                <a:schemeClr val="accent1">
                  <a:lumMod val="75000"/>
                </a:schemeClr>
              </a:solidFill>
            </a:endParaRPr>
          </a:p>
          <a:p>
            <a:r>
              <a:rPr lang="es-ES" sz="1600" dirty="0" smtClean="0">
                <a:solidFill>
                  <a:schemeClr val="accent1">
                    <a:lumMod val="75000"/>
                  </a:schemeClr>
                </a:solidFill>
              </a:rPr>
              <a:t>Conversión CESPM </a:t>
            </a:r>
            <a:r>
              <a:rPr lang="es-ES" sz="1600" dirty="0">
                <a:solidFill>
                  <a:schemeClr val="accent1">
                    <a:lumMod val="75000"/>
                  </a:schemeClr>
                </a:solidFill>
              </a:rPr>
              <a:t>-  </a:t>
            </a:r>
            <a:r>
              <a:rPr lang="es-ES" sz="1600" dirty="0" smtClean="0">
                <a:solidFill>
                  <a:schemeClr val="accent1">
                    <a:lumMod val="75000"/>
                  </a:schemeClr>
                </a:solidFill>
              </a:rPr>
              <a:t>300 MW</a:t>
            </a:r>
            <a:endParaRPr lang="es-ES" sz="1600" dirty="0">
              <a:solidFill>
                <a:schemeClr val="accent1">
                  <a:lumMod val="75000"/>
                </a:schemeClr>
              </a:solidFill>
            </a:endParaRPr>
          </a:p>
          <a:p>
            <a:r>
              <a:rPr lang="es-ES" sz="1600" dirty="0" smtClean="0">
                <a:solidFill>
                  <a:schemeClr val="accent1">
                    <a:lumMod val="75000"/>
                  </a:schemeClr>
                </a:solidFill>
              </a:rPr>
              <a:t>Conversión Sultana del Este – 153 MW</a:t>
            </a:r>
          </a:p>
          <a:p>
            <a:r>
              <a:rPr lang="es-ES" sz="1600" dirty="0" err="1" smtClean="0">
                <a:solidFill>
                  <a:schemeClr val="accent1">
                    <a:lumMod val="75000"/>
                  </a:schemeClr>
                </a:solidFill>
              </a:rPr>
              <a:t>Quisqueya</a:t>
            </a:r>
            <a:r>
              <a:rPr lang="es-ES" sz="1600" dirty="0" smtClean="0">
                <a:solidFill>
                  <a:schemeClr val="accent1">
                    <a:lumMod val="75000"/>
                  </a:schemeClr>
                </a:solidFill>
              </a:rPr>
              <a:t> I y II </a:t>
            </a:r>
            <a:r>
              <a:rPr lang="es-ES" sz="1600" dirty="0">
                <a:solidFill>
                  <a:schemeClr val="accent1">
                    <a:lumMod val="75000"/>
                  </a:schemeClr>
                </a:solidFill>
              </a:rPr>
              <a:t>-  </a:t>
            </a:r>
            <a:r>
              <a:rPr lang="es-ES" sz="1600" dirty="0" smtClean="0">
                <a:solidFill>
                  <a:schemeClr val="accent1">
                    <a:lumMod val="75000"/>
                  </a:schemeClr>
                </a:solidFill>
              </a:rPr>
              <a:t>2 x 215 MW</a:t>
            </a:r>
          </a:p>
          <a:p>
            <a:r>
              <a:rPr lang="es-ES" sz="1600" dirty="0" smtClean="0">
                <a:solidFill>
                  <a:schemeClr val="accent1">
                    <a:lumMod val="75000"/>
                  </a:schemeClr>
                </a:solidFill>
              </a:rPr>
              <a:t>Los Orígenes – 60 MW</a:t>
            </a:r>
          </a:p>
          <a:p>
            <a:endParaRPr lang="es-ES" sz="1000" dirty="0" smtClean="0">
              <a:solidFill>
                <a:schemeClr val="accent1">
                  <a:lumMod val="75000"/>
                </a:schemeClr>
              </a:solidFill>
            </a:endParaRPr>
          </a:p>
          <a:p>
            <a:endParaRPr lang="es-ES" sz="1000" dirty="0" smtClean="0">
              <a:solidFill>
                <a:schemeClr val="accent1">
                  <a:lumMod val="75000"/>
                </a:schemeClr>
              </a:solidFill>
            </a:endParaRPr>
          </a:p>
          <a:p>
            <a:pPr marL="0" indent="0" algn="just">
              <a:buNone/>
            </a:pPr>
            <a:r>
              <a:rPr lang="es-DO" sz="2200" b="1" dirty="0" smtClean="0">
                <a:solidFill>
                  <a:schemeClr val="accent1">
                    <a:lumMod val="75000"/>
                  </a:schemeClr>
                </a:solidFill>
              </a:rPr>
              <a:t>Proyectos </a:t>
            </a:r>
            <a:r>
              <a:rPr lang="es-DO" sz="2200" b="1" dirty="0">
                <a:solidFill>
                  <a:schemeClr val="accent1">
                    <a:lumMod val="75000"/>
                  </a:schemeClr>
                </a:solidFill>
              </a:rPr>
              <a:t>de Energías Renovables:</a:t>
            </a:r>
          </a:p>
          <a:p>
            <a:pPr algn="just"/>
            <a:r>
              <a:rPr lang="es-DO" sz="2000" dirty="0" smtClean="0">
                <a:solidFill>
                  <a:schemeClr val="accent1">
                    <a:lumMod val="75000"/>
                  </a:schemeClr>
                </a:solidFill>
              </a:rPr>
              <a:t>Se </a:t>
            </a:r>
            <a:r>
              <a:rPr lang="es-DO" sz="2000" dirty="0">
                <a:solidFill>
                  <a:schemeClr val="accent1">
                    <a:lumMod val="75000"/>
                  </a:schemeClr>
                </a:solidFill>
              </a:rPr>
              <a:t>proyecta la instalación de unos </a:t>
            </a:r>
            <a:r>
              <a:rPr lang="es-DO" sz="2000" b="1" dirty="0">
                <a:solidFill>
                  <a:schemeClr val="accent1">
                    <a:lumMod val="75000"/>
                  </a:schemeClr>
                </a:solidFill>
              </a:rPr>
              <a:t>470 MW </a:t>
            </a:r>
            <a:r>
              <a:rPr lang="es-DO" sz="2000" dirty="0">
                <a:solidFill>
                  <a:schemeClr val="accent1">
                    <a:lumMod val="75000"/>
                  </a:schemeClr>
                </a:solidFill>
              </a:rPr>
              <a:t>en tecnología solar, eólica y de biomasa.</a:t>
            </a:r>
          </a:p>
          <a:p>
            <a:pPr algn="just"/>
            <a:r>
              <a:rPr lang="es-DO" sz="2000" dirty="0">
                <a:solidFill>
                  <a:schemeClr val="accent1">
                    <a:lumMod val="75000"/>
                  </a:schemeClr>
                </a:solidFill>
              </a:rPr>
              <a:t>De los cuales, </a:t>
            </a:r>
            <a:r>
              <a:rPr lang="es-DO" sz="2000" b="1" dirty="0">
                <a:solidFill>
                  <a:schemeClr val="accent1">
                    <a:lumMod val="75000"/>
                  </a:schemeClr>
                </a:solidFill>
              </a:rPr>
              <a:t>110 MW </a:t>
            </a:r>
            <a:r>
              <a:rPr lang="es-DO" sz="2000" u="sng" dirty="0">
                <a:solidFill>
                  <a:schemeClr val="accent1">
                    <a:lumMod val="75000"/>
                  </a:schemeClr>
                </a:solidFill>
              </a:rPr>
              <a:t>entraron en operación en este año 2016</a:t>
            </a:r>
            <a:r>
              <a:rPr lang="es-DO" sz="2000" dirty="0">
                <a:solidFill>
                  <a:schemeClr val="accent1">
                    <a:lumMod val="75000"/>
                  </a:schemeClr>
                </a:solidFill>
              </a:rPr>
              <a:t>, con iniciativas privadas.</a:t>
            </a:r>
          </a:p>
          <a:p>
            <a:pPr algn="just"/>
            <a:endParaRPr lang="es-DO" sz="900" dirty="0">
              <a:solidFill>
                <a:schemeClr val="accent1">
                  <a:lumMod val="75000"/>
                </a:schemeClr>
              </a:solidFill>
            </a:endParaRPr>
          </a:p>
          <a:p>
            <a:pPr lvl="1" algn="just"/>
            <a:r>
              <a:rPr lang="en-US" sz="1600" dirty="0" err="1">
                <a:solidFill>
                  <a:schemeClr val="accent1">
                    <a:lumMod val="75000"/>
                  </a:schemeClr>
                </a:solidFill>
              </a:rPr>
              <a:t>En</a:t>
            </a:r>
            <a:r>
              <a:rPr lang="en-US" sz="1600" dirty="0">
                <a:solidFill>
                  <a:schemeClr val="accent1">
                    <a:lumMod val="75000"/>
                  </a:schemeClr>
                </a:solidFill>
              </a:rPr>
              <a:t> </a:t>
            </a:r>
            <a:r>
              <a:rPr lang="en-US" sz="1600" dirty="0" err="1">
                <a:solidFill>
                  <a:schemeClr val="accent1">
                    <a:lumMod val="75000"/>
                  </a:schemeClr>
                </a:solidFill>
              </a:rPr>
              <a:t>Pedernales</a:t>
            </a:r>
            <a:r>
              <a:rPr lang="en-US" sz="1600" dirty="0">
                <a:solidFill>
                  <a:schemeClr val="accent1">
                    <a:lumMod val="75000"/>
                  </a:schemeClr>
                </a:solidFill>
              </a:rPr>
              <a:t>, el </a:t>
            </a:r>
            <a:r>
              <a:rPr lang="en-US" sz="1600" dirty="0" err="1">
                <a:solidFill>
                  <a:schemeClr val="accent1">
                    <a:lumMod val="75000"/>
                  </a:schemeClr>
                </a:solidFill>
              </a:rPr>
              <a:t>parque</a:t>
            </a:r>
            <a:r>
              <a:rPr lang="en-US" sz="1600" dirty="0">
                <a:solidFill>
                  <a:schemeClr val="accent1">
                    <a:lumMod val="75000"/>
                  </a:schemeClr>
                </a:solidFill>
              </a:rPr>
              <a:t> </a:t>
            </a:r>
            <a:r>
              <a:rPr lang="en-US" sz="1600" b="1" u="sng" dirty="0" err="1">
                <a:solidFill>
                  <a:schemeClr val="accent1">
                    <a:lumMod val="75000"/>
                  </a:schemeClr>
                </a:solidFill>
              </a:rPr>
              <a:t>Eólico</a:t>
            </a:r>
            <a:r>
              <a:rPr lang="en-US" sz="1600" b="1" u="sng" dirty="0">
                <a:solidFill>
                  <a:schemeClr val="accent1">
                    <a:lumMod val="75000"/>
                  </a:schemeClr>
                </a:solidFill>
              </a:rPr>
              <a:t> </a:t>
            </a:r>
            <a:r>
              <a:rPr lang="en-US" sz="1600" b="1" u="sng" dirty="0" err="1" smtClean="0">
                <a:solidFill>
                  <a:schemeClr val="accent1">
                    <a:lumMod val="75000"/>
                  </a:schemeClr>
                </a:solidFill>
              </a:rPr>
              <a:t>Larimar</a:t>
            </a:r>
            <a:r>
              <a:rPr lang="en-US" sz="1600" b="1" u="sng" dirty="0" smtClean="0">
                <a:solidFill>
                  <a:schemeClr val="accent1">
                    <a:lumMod val="75000"/>
                  </a:schemeClr>
                </a:solidFill>
              </a:rPr>
              <a:t> </a:t>
            </a:r>
            <a:r>
              <a:rPr lang="en-US" sz="1600" dirty="0">
                <a:solidFill>
                  <a:schemeClr val="accent1">
                    <a:lumMod val="75000"/>
                  </a:schemeClr>
                </a:solidFill>
              </a:rPr>
              <a:t>(50 MW).</a:t>
            </a:r>
          </a:p>
          <a:p>
            <a:pPr lvl="1" algn="just"/>
            <a:r>
              <a:rPr lang="en-US" sz="1600" dirty="0" err="1">
                <a:solidFill>
                  <a:schemeClr val="accent1">
                    <a:lumMod val="75000"/>
                  </a:schemeClr>
                </a:solidFill>
              </a:rPr>
              <a:t>En</a:t>
            </a:r>
            <a:r>
              <a:rPr lang="en-US" sz="1600" dirty="0">
                <a:solidFill>
                  <a:schemeClr val="accent1">
                    <a:lumMod val="75000"/>
                  </a:schemeClr>
                </a:solidFill>
              </a:rPr>
              <a:t> Monte Plata, </a:t>
            </a:r>
            <a:r>
              <a:rPr lang="en-US" sz="1600" dirty="0" err="1">
                <a:solidFill>
                  <a:schemeClr val="accent1">
                    <a:lumMod val="75000"/>
                  </a:schemeClr>
                </a:solidFill>
              </a:rPr>
              <a:t>Parque</a:t>
            </a:r>
            <a:r>
              <a:rPr lang="en-US" sz="1600" dirty="0">
                <a:solidFill>
                  <a:schemeClr val="accent1">
                    <a:lumMod val="75000"/>
                  </a:schemeClr>
                </a:solidFill>
              </a:rPr>
              <a:t> de </a:t>
            </a:r>
            <a:r>
              <a:rPr lang="en-US" sz="1600" b="1" u="sng" dirty="0" err="1">
                <a:solidFill>
                  <a:schemeClr val="accent1">
                    <a:lumMod val="75000"/>
                  </a:schemeClr>
                </a:solidFill>
              </a:rPr>
              <a:t>Energía</a:t>
            </a:r>
            <a:r>
              <a:rPr lang="en-US" sz="1600" b="1" u="sng" dirty="0">
                <a:solidFill>
                  <a:schemeClr val="accent1">
                    <a:lumMod val="75000"/>
                  </a:schemeClr>
                </a:solidFill>
              </a:rPr>
              <a:t> Solar </a:t>
            </a:r>
            <a:r>
              <a:rPr lang="en-US" sz="1600" b="1" u="sng" dirty="0" err="1">
                <a:solidFill>
                  <a:schemeClr val="accent1">
                    <a:lumMod val="75000"/>
                  </a:schemeClr>
                </a:solidFill>
              </a:rPr>
              <a:t>Fotovoltáico</a:t>
            </a:r>
            <a:r>
              <a:rPr lang="en-US" sz="1600" b="1" u="sng" dirty="0">
                <a:solidFill>
                  <a:schemeClr val="accent1">
                    <a:lumMod val="75000"/>
                  </a:schemeClr>
                </a:solidFill>
              </a:rPr>
              <a:t> </a:t>
            </a:r>
            <a:r>
              <a:rPr lang="en-US" sz="1600" dirty="0">
                <a:solidFill>
                  <a:schemeClr val="accent1">
                    <a:lumMod val="75000"/>
                  </a:schemeClr>
                </a:solidFill>
              </a:rPr>
              <a:t>(30 MW).</a:t>
            </a:r>
          </a:p>
          <a:p>
            <a:pPr lvl="1" algn="just"/>
            <a:r>
              <a:rPr lang="en-US" sz="1600" dirty="0" err="1" smtClean="0">
                <a:solidFill>
                  <a:schemeClr val="accent1">
                    <a:lumMod val="75000"/>
                  </a:schemeClr>
                </a:solidFill>
              </a:rPr>
              <a:t>En</a:t>
            </a:r>
            <a:r>
              <a:rPr lang="en-US" sz="1600" dirty="0" smtClean="0">
                <a:solidFill>
                  <a:schemeClr val="accent1">
                    <a:lumMod val="75000"/>
                  </a:schemeClr>
                </a:solidFill>
              </a:rPr>
              <a:t> </a:t>
            </a:r>
            <a:r>
              <a:rPr lang="en-US" sz="1600" dirty="0">
                <a:solidFill>
                  <a:schemeClr val="accent1">
                    <a:lumMod val="75000"/>
                  </a:schemeClr>
                </a:solidFill>
              </a:rPr>
              <a:t>San Pedro de </a:t>
            </a:r>
            <a:r>
              <a:rPr lang="en-US" sz="1600" dirty="0" err="1">
                <a:solidFill>
                  <a:schemeClr val="accent1">
                    <a:lumMod val="75000"/>
                  </a:schemeClr>
                </a:solidFill>
              </a:rPr>
              <a:t>Macorís</a:t>
            </a:r>
            <a:r>
              <a:rPr lang="en-US" sz="1600" dirty="0">
                <a:solidFill>
                  <a:schemeClr val="accent1">
                    <a:lumMod val="75000"/>
                  </a:schemeClr>
                </a:solidFill>
              </a:rPr>
              <a:t>, </a:t>
            </a:r>
            <a:r>
              <a:rPr lang="en-US" sz="1600" dirty="0" err="1">
                <a:solidFill>
                  <a:schemeClr val="accent1">
                    <a:lumMod val="75000"/>
                  </a:schemeClr>
                </a:solidFill>
              </a:rPr>
              <a:t>Parque</a:t>
            </a:r>
            <a:r>
              <a:rPr lang="en-US" sz="1600" dirty="0">
                <a:solidFill>
                  <a:schemeClr val="accent1">
                    <a:lumMod val="75000"/>
                  </a:schemeClr>
                </a:solidFill>
              </a:rPr>
              <a:t> </a:t>
            </a:r>
            <a:r>
              <a:rPr lang="en-US" sz="1600" dirty="0" smtClean="0">
                <a:solidFill>
                  <a:schemeClr val="accent1">
                    <a:lumMod val="75000"/>
                  </a:schemeClr>
                </a:solidFill>
              </a:rPr>
              <a:t>de </a:t>
            </a:r>
            <a:r>
              <a:rPr lang="en-US" sz="1600" b="1" dirty="0" err="1">
                <a:solidFill>
                  <a:schemeClr val="accent1">
                    <a:lumMod val="75000"/>
                  </a:schemeClr>
                </a:solidFill>
              </a:rPr>
              <a:t>Biomasa</a:t>
            </a:r>
            <a:r>
              <a:rPr lang="en-US" sz="1600" dirty="0">
                <a:solidFill>
                  <a:schemeClr val="accent1">
                    <a:lumMod val="75000"/>
                  </a:schemeClr>
                </a:solidFill>
              </a:rPr>
              <a:t> (30 MW) </a:t>
            </a:r>
            <a:r>
              <a:rPr lang="en-US" sz="1600" dirty="0" err="1">
                <a:solidFill>
                  <a:schemeClr val="accent1">
                    <a:lumMod val="75000"/>
                  </a:schemeClr>
                </a:solidFill>
              </a:rPr>
              <a:t>en</a:t>
            </a:r>
            <a:r>
              <a:rPr lang="en-US" sz="1600" dirty="0">
                <a:solidFill>
                  <a:schemeClr val="accent1">
                    <a:lumMod val="75000"/>
                  </a:schemeClr>
                </a:solidFill>
              </a:rPr>
              <a:t> </a:t>
            </a:r>
            <a:r>
              <a:rPr lang="en-US" sz="1600" dirty="0" err="1">
                <a:solidFill>
                  <a:schemeClr val="accent1">
                    <a:lumMod val="75000"/>
                  </a:schemeClr>
                </a:solidFill>
              </a:rPr>
              <a:t>su</a:t>
            </a:r>
            <a:r>
              <a:rPr lang="en-US" sz="1600" dirty="0">
                <a:solidFill>
                  <a:schemeClr val="accent1">
                    <a:lumMod val="75000"/>
                  </a:schemeClr>
                </a:solidFill>
              </a:rPr>
              <a:t> </a:t>
            </a:r>
            <a:r>
              <a:rPr lang="en-US" sz="1600" dirty="0" err="1">
                <a:solidFill>
                  <a:schemeClr val="accent1">
                    <a:lumMod val="75000"/>
                  </a:schemeClr>
                </a:solidFill>
              </a:rPr>
              <a:t>primera</a:t>
            </a:r>
            <a:r>
              <a:rPr lang="en-US" sz="1600" dirty="0">
                <a:solidFill>
                  <a:schemeClr val="accent1">
                    <a:lumMod val="75000"/>
                  </a:schemeClr>
                </a:solidFill>
              </a:rPr>
              <a:t> </a:t>
            </a:r>
            <a:r>
              <a:rPr lang="en-US" sz="1600" dirty="0" err="1">
                <a:solidFill>
                  <a:schemeClr val="accent1">
                    <a:lumMod val="75000"/>
                  </a:schemeClr>
                </a:solidFill>
              </a:rPr>
              <a:t>etapa</a:t>
            </a:r>
            <a:r>
              <a:rPr lang="en-US" sz="1600" dirty="0">
                <a:solidFill>
                  <a:schemeClr val="accent1">
                    <a:lumMod val="75000"/>
                  </a:schemeClr>
                </a:solidFill>
              </a:rPr>
              <a:t>.</a:t>
            </a:r>
          </a:p>
          <a:p>
            <a:pPr marL="457200" lvl="1" indent="0" algn="just">
              <a:buNone/>
            </a:pPr>
            <a:endParaRPr lang="en-US" sz="900" dirty="0">
              <a:solidFill>
                <a:schemeClr val="accent1">
                  <a:lumMod val="75000"/>
                </a:schemeClr>
              </a:solidFill>
            </a:endParaRPr>
          </a:p>
          <a:p>
            <a:pPr algn="just"/>
            <a:r>
              <a:rPr lang="es-DO" sz="1800" dirty="0">
                <a:solidFill>
                  <a:schemeClr val="accent1">
                    <a:lumMod val="75000"/>
                  </a:schemeClr>
                </a:solidFill>
              </a:rPr>
              <a:t>Sectores en conjunto, estudian la viabilidad de construir una central de generación eléctrica usando la basura generada en los grandes municipios.</a:t>
            </a:r>
            <a:endParaRPr lang="es-ES" sz="900" dirty="0">
              <a:solidFill>
                <a:schemeClr val="accent1">
                  <a:lumMod val="75000"/>
                </a:schemeClr>
              </a:solidFill>
            </a:endParaRPr>
          </a:p>
          <a:p>
            <a:endParaRPr lang="es-ES" sz="2000" dirty="0" smtClean="0">
              <a:solidFill>
                <a:schemeClr val="accent1">
                  <a:lumMod val="75000"/>
                </a:schemeClr>
              </a:solidFill>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6532" y="711414"/>
            <a:ext cx="1290047" cy="103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smtClean="0">
                <a:solidFill>
                  <a:schemeClr val="bg1"/>
                </a:solidFill>
              </a:rPr>
              <a:t>Modificación Matriz de Generación | </a:t>
            </a:r>
            <a:r>
              <a:rPr lang="es-DO" sz="2400" dirty="0" smtClean="0">
                <a:solidFill>
                  <a:schemeClr val="bg1"/>
                </a:solidFill>
              </a:rPr>
              <a:t>Iniciativa Mixta</a:t>
            </a:r>
            <a:endParaRPr lang="es-DO" sz="2800" dirty="0">
              <a:solidFill>
                <a:schemeClr val="bg1"/>
              </a:solidFill>
            </a:endParaRPr>
          </a:p>
        </p:txBody>
      </p:sp>
    </p:spTree>
    <p:extLst>
      <p:ext uri="{BB962C8B-B14F-4D97-AF65-F5344CB8AC3E}">
        <p14:creationId xmlns:p14="http://schemas.microsoft.com/office/powerpoint/2010/main" val="31113160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7"/>
          <p:cNvSpPr txBox="1">
            <a:spLocks/>
          </p:cNvSpPr>
          <p:nvPr/>
        </p:nvSpPr>
        <p:spPr>
          <a:xfrm>
            <a:off x="6553200" y="6356350"/>
            <a:ext cx="2133600" cy="365125"/>
          </a:xfrm>
          <a:prstGeom prst="rect">
            <a:avLst/>
          </a:prstGeom>
        </p:spPr>
        <p:txBody>
          <a:bodyPr vert="horz" lIns="91440" tIns="45720" rIns="91440" bIns="45720" rtlCol="0" anchor="ctr"/>
          <a:lstStyle>
            <a:defPPr>
              <a:defRPr lang="es-DO"/>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3D2A3-B401-4BFA-AFF7-4CCE7A605AE6}" type="slidenum">
              <a:rPr lang="es-DO" smtClean="0">
                <a:solidFill>
                  <a:prstClr val="black">
                    <a:tint val="75000"/>
                  </a:prstClr>
                </a:solidFill>
              </a:rPr>
              <a:pPr/>
              <a:t>7</a:t>
            </a:fld>
            <a:endParaRPr lang="es-DO">
              <a:solidFill>
                <a:prstClr val="black">
                  <a:tint val="75000"/>
                </a:prstClr>
              </a:solidFill>
            </a:endParaRPr>
          </a:p>
        </p:txBody>
      </p:sp>
      <p:grpSp>
        <p:nvGrpSpPr>
          <p:cNvPr id="15" name="Group 14"/>
          <p:cNvGrpSpPr/>
          <p:nvPr/>
        </p:nvGrpSpPr>
        <p:grpSpPr>
          <a:xfrm>
            <a:off x="1756539" y="1728374"/>
            <a:ext cx="5630922" cy="3401253"/>
            <a:chOff x="1346456" y="2132856"/>
            <a:chExt cx="6451088" cy="2520280"/>
          </a:xfrm>
        </p:grpSpPr>
        <p:grpSp>
          <p:nvGrpSpPr>
            <p:cNvPr id="13" name="Group 12"/>
            <p:cNvGrpSpPr/>
            <p:nvPr/>
          </p:nvGrpSpPr>
          <p:grpSpPr>
            <a:xfrm>
              <a:off x="1346457" y="2132856"/>
              <a:ext cx="6451087" cy="2520280"/>
              <a:chOff x="1346457" y="2132856"/>
              <a:chExt cx="6451087" cy="2520280"/>
            </a:xfrm>
          </p:grpSpPr>
          <p:sp>
            <p:nvSpPr>
              <p:cNvPr id="10" name="Rectangle 9"/>
              <p:cNvSpPr/>
              <p:nvPr/>
            </p:nvSpPr>
            <p:spPr>
              <a:xfrm>
                <a:off x="1346457" y="3073332"/>
                <a:ext cx="6105863" cy="157980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1" name="Rectangle 10"/>
              <p:cNvSpPr/>
              <p:nvPr/>
            </p:nvSpPr>
            <p:spPr>
              <a:xfrm>
                <a:off x="1777911" y="2132856"/>
                <a:ext cx="6019633" cy="1184717"/>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just"/>
                <a:endParaRPr lang="es-DO" sz="1600"/>
              </a:p>
            </p:txBody>
          </p:sp>
          <p:sp>
            <p:nvSpPr>
              <p:cNvPr id="12" name="Rectangle 11"/>
              <p:cNvSpPr/>
              <p:nvPr/>
            </p:nvSpPr>
            <p:spPr>
              <a:xfrm>
                <a:off x="1346457" y="2348880"/>
                <a:ext cx="6451086" cy="2163796"/>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endParaRPr lang="es-DO" sz="2000"/>
              </a:p>
            </p:txBody>
          </p:sp>
        </p:grpSp>
        <p:sp>
          <p:nvSpPr>
            <p:cNvPr id="14" name="Title 1"/>
            <p:cNvSpPr txBox="1">
              <a:spLocks/>
            </p:cNvSpPr>
            <p:nvPr/>
          </p:nvSpPr>
          <p:spPr>
            <a:xfrm>
              <a:off x="1346456" y="2348879"/>
              <a:ext cx="6451087" cy="21637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DO" sz="5400" dirty="0" smtClean="0">
                  <a:solidFill>
                    <a:schemeClr val="bg1"/>
                  </a:solidFill>
                </a:rPr>
                <a:t>Selección del Combustible y Tecnología</a:t>
              </a:r>
            </a:p>
          </p:txBody>
        </p:sp>
      </p:grpSp>
      <p:sp>
        <p:nvSpPr>
          <p:cNvPr id="2" name="Slide Number Placeholder 1"/>
          <p:cNvSpPr>
            <a:spLocks noGrp="1"/>
          </p:cNvSpPr>
          <p:nvPr>
            <p:ph type="sldNum" sz="quarter" idx="12"/>
          </p:nvPr>
        </p:nvSpPr>
        <p:spPr/>
        <p:txBody>
          <a:bodyPr/>
          <a:lstStyle/>
          <a:p>
            <a:fld id="{0B1B3480-57DF-4BC5-8CE7-E629E28281D6}" type="slidenum">
              <a:rPr lang="es-DO" smtClean="0"/>
              <a:pPr/>
              <a:t>7</a:t>
            </a:fld>
            <a:endParaRPr lang="es-DO"/>
          </a:p>
        </p:txBody>
      </p:sp>
      <p:pic>
        <p:nvPicPr>
          <p:cNvPr id="1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64204"/>
            <a:ext cx="2053955" cy="104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266700" y="152400"/>
            <a:ext cx="1909831" cy="1253326"/>
          </a:xfrm>
          <a:prstGeom prst="rect">
            <a:avLst/>
          </a:prstGeom>
        </p:spPr>
      </p:pic>
    </p:spTree>
    <p:extLst>
      <p:ext uri="{BB962C8B-B14F-4D97-AF65-F5344CB8AC3E}">
        <p14:creationId xmlns:p14="http://schemas.microsoft.com/office/powerpoint/2010/main" val="3061966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Estrategia | Selección Tecnología y Combustible</a:t>
            </a: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8</a:t>
            </a:fld>
            <a:endParaRPr lang="es-DO"/>
          </a:p>
        </p:txBody>
      </p:sp>
      <p:pic>
        <p:nvPicPr>
          <p:cNvPr id="9"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177" y="6251774"/>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228600" y="6047677"/>
            <a:ext cx="1026740" cy="673798"/>
          </a:xfrm>
          <a:prstGeom prst="rect">
            <a:avLst/>
          </a:prstGeom>
        </p:spPr>
      </p:pic>
      <p:sp>
        <p:nvSpPr>
          <p:cNvPr id="14" name="TextBox 13"/>
          <p:cNvSpPr txBox="1"/>
          <p:nvPr/>
        </p:nvSpPr>
        <p:spPr>
          <a:xfrm>
            <a:off x="323528" y="836712"/>
            <a:ext cx="8450924" cy="54784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sz="2000" dirty="0" smtClean="0">
                <a:solidFill>
                  <a:schemeClr val="accent1">
                    <a:lumMod val="75000"/>
                  </a:schemeClr>
                </a:solidFill>
              </a:rPr>
              <a:t>Se </a:t>
            </a:r>
            <a:r>
              <a:rPr lang="es-DO" sz="2000" dirty="0">
                <a:solidFill>
                  <a:schemeClr val="accent1">
                    <a:lumMod val="75000"/>
                  </a:schemeClr>
                </a:solidFill>
              </a:rPr>
              <a:t>seleccionó Carbón como la mejor alternativa de Planta-Base para </a:t>
            </a:r>
            <a:r>
              <a:rPr lang="es-DO" sz="2000" dirty="0" smtClean="0">
                <a:solidFill>
                  <a:schemeClr val="accent1">
                    <a:lumMod val="75000"/>
                  </a:schemeClr>
                </a:solidFill>
              </a:rPr>
              <a:t>RD, </a:t>
            </a:r>
            <a:r>
              <a:rPr lang="es-DO" sz="2000" dirty="0">
                <a:solidFill>
                  <a:schemeClr val="accent1">
                    <a:lumMod val="75000"/>
                  </a:schemeClr>
                </a:solidFill>
              </a:rPr>
              <a:t>debido a:  </a:t>
            </a:r>
            <a:endParaRPr lang="es-DO" sz="2000" dirty="0" smtClean="0">
              <a:solidFill>
                <a:schemeClr val="accent1">
                  <a:lumMod val="75000"/>
                </a:schemeClr>
              </a:solidFill>
            </a:endParaRPr>
          </a:p>
          <a:p>
            <a:pPr marL="800100" lvl="1" indent="-342900" algn="just">
              <a:buFont typeface="Arial" pitchFamily="34" charset="0"/>
              <a:buChar char="•"/>
            </a:pPr>
            <a:r>
              <a:rPr lang="es-DO" dirty="0" smtClean="0">
                <a:solidFill>
                  <a:schemeClr val="accent1">
                    <a:lumMod val="75000"/>
                  </a:schemeClr>
                </a:solidFill>
              </a:rPr>
              <a:t>Diversas </a:t>
            </a:r>
            <a:r>
              <a:rPr lang="es-DO" dirty="0">
                <a:solidFill>
                  <a:schemeClr val="accent1">
                    <a:lumMod val="75000"/>
                  </a:schemeClr>
                </a:solidFill>
              </a:rPr>
              <a:t>gestiones y </a:t>
            </a:r>
            <a:r>
              <a:rPr lang="es-DO" u="sng" dirty="0">
                <a:solidFill>
                  <a:schemeClr val="accent1">
                    <a:lumMod val="75000"/>
                  </a:schemeClr>
                </a:solidFill>
              </a:rPr>
              <a:t>no se obtuvo oferta competitiva y </a:t>
            </a:r>
            <a:r>
              <a:rPr lang="es-DO" u="sng" dirty="0" smtClean="0">
                <a:solidFill>
                  <a:schemeClr val="accent1">
                    <a:lumMod val="75000"/>
                  </a:schemeClr>
                </a:solidFill>
              </a:rPr>
              <a:t>alcanzable sobre LNG</a:t>
            </a:r>
            <a:r>
              <a:rPr lang="es-DO" dirty="0" smtClean="0">
                <a:solidFill>
                  <a:schemeClr val="accent1">
                    <a:lumMod val="75000"/>
                  </a:schemeClr>
                </a:solidFill>
              </a:rPr>
              <a:t>. </a:t>
            </a:r>
            <a:r>
              <a:rPr lang="es-DO" dirty="0">
                <a:solidFill>
                  <a:schemeClr val="accent1">
                    <a:lumMod val="75000"/>
                  </a:schemeClr>
                </a:solidFill>
              </a:rPr>
              <a:t>(A tres años de gestión, todavía no se tienen ofertas en firme de suministro de Gas a precios preferenciales y de largo plazo</a:t>
            </a:r>
            <a:r>
              <a:rPr lang="es-DO" dirty="0" smtClean="0">
                <a:solidFill>
                  <a:schemeClr val="accent1">
                    <a:lumMod val="75000"/>
                  </a:schemeClr>
                </a:solidFill>
              </a:rPr>
              <a:t>).</a:t>
            </a:r>
          </a:p>
          <a:p>
            <a:pPr marL="800100" lvl="1" indent="-342900" algn="just">
              <a:buFont typeface="Arial" pitchFamily="34" charset="0"/>
              <a:buChar char="•"/>
            </a:pPr>
            <a:r>
              <a:rPr lang="es-DO" dirty="0" smtClean="0">
                <a:solidFill>
                  <a:schemeClr val="accent1">
                    <a:lumMod val="75000"/>
                  </a:schemeClr>
                </a:solidFill>
              </a:rPr>
              <a:t>Amplias </a:t>
            </a:r>
            <a:r>
              <a:rPr lang="es-DO" dirty="0">
                <a:solidFill>
                  <a:schemeClr val="accent1">
                    <a:lumMod val="75000"/>
                  </a:schemeClr>
                </a:solidFill>
              </a:rPr>
              <a:t>fuentes de suministro (Colombia, USA, Rusia y otros) con posibilidad de contratos de largo plazo. </a:t>
            </a:r>
            <a:endParaRPr lang="es-DO" dirty="0" smtClean="0">
              <a:solidFill>
                <a:schemeClr val="accent1">
                  <a:lumMod val="75000"/>
                </a:schemeClr>
              </a:solidFill>
            </a:endParaRPr>
          </a:p>
          <a:p>
            <a:pPr marL="800100" lvl="1" indent="-342900" algn="just">
              <a:buFont typeface="Arial" pitchFamily="34" charset="0"/>
              <a:buChar char="•"/>
            </a:pPr>
            <a:r>
              <a:rPr lang="es-DO" dirty="0" smtClean="0">
                <a:solidFill>
                  <a:schemeClr val="accent1">
                    <a:lumMod val="75000"/>
                  </a:schemeClr>
                </a:solidFill>
              </a:rPr>
              <a:t>El </a:t>
            </a:r>
            <a:r>
              <a:rPr lang="es-DO" dirty="0">
                <a:solidFill>
                  <a:schemeClr val="accent1">
                    <a:lumMod val="75000"/>
                  </a:schemeClr>
                </a:solidFill>
              </a:rPr>
              <a:t>Carbón actualmente es sólo 10-12% del total de la </a:t>
            </a:r>
            <a:r>
              <a:rPr lang="es-DO" dirty="0" smtClean="0">
                <a:solidFill>
                  <a:schemeClr val="accent1">
                    <a:lumMod val="75000"/>
                  </a:schemeClr>
                </a:solidFill>
              </a:rPr>
              <a:t>Matriz de RD, </a:t>
            </a:r>
            <a:r>
              <a:rPr lang="es-DO" dirty="0">
                <a:solidFill>
                  <a:schemeClr val="accent1">
                    <a:lumMod val="75000"/>
                  </a:schemeClr>
                </a:solidFill>
              </a:rPr>
              <a:t>considerablemente por debajo del promedio mundial (40%+).</a:t>
            </a:r>
          </a:p>
          <a:p>
            <a:pPr marL="342900" indent="-342900" algn="just">
              <a:buFont typeface="Arial" pitchFamily="34" charset="0"/>
              <a:buChar char="•"/>
            </a:pPr>
            <a:endParaRPr lang="es-DO" dirty="0">
              <a:solidFill>
                <a:schemeClr val="accent1">
                  <a:lumMod val="75000"/>
                </a:schemeClr>
              </a:solidFill>
            </a:endParaRPr>
          </a:p>
          <a:p>
            <a:pPr marL="342900" indent="-342900" algn="just">
              <a:buFont typeface="Arial" pitchFamily="34" charset="0"/>
              <a:buChar char="•"/>
            </a:pPr>
            <a:r>
              <a:rPr lang="es-DO" sz="2000" dirty="0">
                <a:solidFill>
                  <a:schemeClr val="accent1">
                    <a:lumMod val="75000"/>
                  </a:schemeClr>
                </a:solidFill>
              </a:rPr>
              <a:t>El Gas Natural no fue escogido desde la perspectiva del Gobierno, para ser promovido vía el Sector </a:t>
            </a:r>
            <a:r>
              <a:rPr lang="es-DO" sz="2000" dirty="0" smtClean="0">
                <a:solidFill>
                  <a:schemeClr val="accent1">
                    <a:lumMod val="75000"/>
                  </a:schemeClr>
                </a:solidFill>
              </a:rPr>
              <a:t>privado, debido a:</a:t>
            </a:r>
          </a:p>
          <a:p>
            <a:pPr marL="800100" lvl="1" indent="-342900" algn="just">
              <a:buFont typeface="Arial" pitchFamily="34" charset="0"/>
              <a:buChar char="•"/>
            </a:pPr>
            <a:r>
              <a:rPr lang="es-DO" dirty="0">
                <a:solidFill>
                  <a:schemeClr val="accent1">
                    <a:lumMod val="75000"/>
                  </a:schemeClr>
                </a:solidFill>
              </a:rPr>
              <a:t>La opción actual para importar gas natural licuado en la República Dominicana limita a un terminal de GNL </a:t>
            </a:r>
            <a:r>
              <a:rPr lang="es-DO" dirty="0" smtClean="0">
                <a:solidFill>
                  <a:schemeClr val="accent1">
                    <a:lumMod val="75000"/>
                  </a:schemeClr>
                </a:solidFill>
              </a:rPr>
              <a:t>privado.</a:t>
            </a:r>
          </a:p>
          <a:p>
            <a:pPr marL="800100" lvl="1" indent="-342900" algn="just">
              <a:buFont typeface="Arial" pitchFamily="34" charset="0"/>
              <a:buChar char="•"/>
            </a:pPr>
            <a:r>
              <a:rPr lang="es-DO" dirty="0" smtClean="0">
                <a:solidFill>
                  <a:schemeClr val="accent1">
                    <a:lumMod val="75000"/>
                  </a:schemeClr>
                </a:solidFill>
              </a:rPr>
              <a:t>La construcción </a:t>
            </a:r>
            <a:r>
              <a:rPr lang="es-DO" dirty="0">
                <a:solidFill>
                  <a:schemeClr val="accent1">
                    <a:lumMod val="75000"/>
                  </a:schemeClr>
                </a:solidFill>
              </a:rPr>
              <a:t>de una instalación dedicada </a:t>
            </a:r>
            <a:r>
              <a:rPr lang="es-DO" dirty="0" smtClean="0">
                <a:solidFill>
                  <a:schemeClr val="accent1">
                    <a:lumMod val="75000"/>
                  </a:schemeClr>
                </a:solidFill>
              </a:rPr>
              <a:t>a la importación de LNG habría </a:t>
            </a:r>
            <a:r>
              <a:rPr lang="es-DO" dirty="0">
                <a:solidFill>
                  <a:schemeClr val="accent1">
                    <a:lumMod val="75000"/>
                  </a:schemeClr>
                </a:solidFill>
              </a:rPr>
              <a:t>ponderado de manera significativa en los costos del </a:t>
            </a:r>
            <a:r>
              <a:rPr lang="es-DO" dirty="0" smtClean="0">
                <a:solidFill>
                  <a:schemeClr val="accent1">
                    <a:lumMod val="75000"/>
                  </a:schemeClr>
                </a:solidFill>
              </a:rPr>
              <a:t>proyecto, aumentando el </a:t>
            </a:r>
            <a:r>
              <a:rPr lang="es-DO" dirty="0">
                <a:solidFill>
                  <a:schemeClr val="accent1">
                    <a:lumMod val="75000"/>
                  </a:schemeClr>
                </a:solidFill>
              </a:rPr>
              <a:t>riesgo de </a:t>
            </a:r>
            <a:r>
              <a:rPr lang="es-DO" dirty="0" smtClean="0">
                <a:solidFill>
                  <a:schemeClr val="accent1">
                    <a:lumMod val="75000"/>
                  </a:schemeClr>
                </a:solidFill>
              </a:rPr>
              <a:t>su desarrollo.</a:t>
            </a:r>
          </a:p>
          <a:p>
            <a:pPr marL="800100" lvl="1" indent="-342900" algn="just">
              <a:buFont typeface="Arial" pitchFamily="34" charset="0"/>
              <a:buChar char="•"/>
            </a:pPr>
            <a:r>
              <a:rPr lang="es-DO" dirty="0">
                <a:solidFill>
                  <a:schemeClr val="accent1">
                    <a:lumMod val="75000"/>
                  </a:schemeClr>
                </a:solidFill>
              </a:rPr>
              <a:t>Los precios </a:t>
            </a:r>
            <a:r>
              <a:rPr lang="es-DO" dirty="0" smtClean="0">
                <a:solidFill>
                  <a:schemeClr val="accent1">
                    <a:lumMod val="75000"/>
                  </a:schemeClr>
                </a:solidFill>
              </a:rPr>
              <a:t>estaban </a:t>
            </a:r>
            <a:r>
              <a:rPr lang="es-DO" dirty="0">
                <a:solidFill>
                  <a:schemeClr val="accent1">
                    <a:lumMod val="75000"/>
                  </a:schemeClr>
                </a:solidFill>
              </a:rPr>
              <a:t>subiendo </a:t>
            </a:r>
            <a:r>
              <a:rPr lang="es-DO" dirty="0" smtClean="0">
                <a:solidFill>
                  <a:schemeClr val="accent1">
                    <a:lumMod val="75000"/>
                  </a:schemeClr>
                </a:solidFill>
              </a:rPr>
              <a:t>posterior al </a:t>
            </a:r>
            <a:r>
              <a:rPr lang="es-DO" dirty="0">
                <a:solidFill>
                  <a:schemeClr val="accent1">
                    <a:lumMod val="75000"/>
                  </a:schemeClr>
                </a:solidFill>
              </a:rPr>
              <a:t>terremoto </a:t>
            </a:r>
            <a:r>
              <a:rPr lang="es-DO" dirty="0" smtClean="0">
                <a:solidFill>
                  <a:schemeClr val="accent1">
                    <a:lumMod val="75000"/>
                  </a:schemeClr>
                </a:solidFill>
              </a:rPr>
              <a:t>en Japón.</a:t>
            </a:r>
          </a:p>
          <a:p>
            <a:pPr marL="800100" lvl="1" indent="-342900" algn="just">
              <a:buFont typeface="Arial" pitchFamily="34" charset="0"/>
              <a:buChar char="•"/>
            </a:pPr>
            <a:endParaRPr lang="es-DO" dirty="0">
              <a:solidFill>
                <a:schemeClr val="accent1">
                  <a:lumMod val="75000"/>
                </a:schemeClr>
              </a:solidFill>
            </a:endParaRPr>
          </a:p>
        </p:txBody>
      </p:sp>
    </p:spTree>
    <p:extLst>
      <p:ext uri="{BB962C8B-B14F-4D97-AF65-F5344CB8AC3E}">
        <p14:creationId xmlns:p14="http://schemas.microsoft.com/office/powerpoint/2010/main" val="3688472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11080" y="3742692"/>
            <a:ext cx="6003787" cy="3115308"/>
          </a:xfrm>
          <a:prstGeom prst="rect">
            <a:avLst/>
          </a:prstGeom>
        </p:spPr>
      </p:pic>
      <p:grpSp>
        <p:nvGrpSpPr>
          <p:cNvPr id="6" name="Group 5"/>
          <p:cNvGrpSpPr/>
          <p:nvPr/>
        </p:nvGrpSpPr>
        <p:grpSpPr>
          <a:xfrm>
            <a:off x="0" y="71960"/>
            <a:ext cx="9144000" cy="635340"/>
            <a:chOff x="0" y="71960"/>
            <a:chExt cx="9144000" cy="635340"/>
          </a:xfrm>
        </p:grpSpPr>
        <p:sp>
          <p:nvSpPr>
            <p:cNvPr id="7" name="Rectangle 6"/>
            <p:cNvSpPr/>
            <p:nvPr/>
          </p:nvSpPr>
          <p:spPr>
            <a:xfrm>
              <a:off x="323528" y="365354"/>
              <a:ext cx="8820472"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0" name="Rectangle 9"/>
            <p:cNvSpPr/>
            <p:nvPr/>
          </p:nvSpPr>
          <p:spPr>
            <a:xfrm>
              <a:off x="611560" y="71960"/>
              <a:ext cx="8532440" cy="341946"/>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DO" sz="2000"/>
            </a:p>
          </p:txBody>
        </p:sp>
        <p:sp>
          <p:nvSpPr>
            <p:cNvPr id="11" name="Rectangle 10"/>
            <p:cNvSpPr/>
            <p:nvPr/>
          </p:nvSpPr>
          <p:spPr>
            <a:xfrm>
              <a:off x="0" y="127782"/>
              <a:ext cx="9144000" cy="523695"/>
            </a:xfrm>
            <a:prstGeom prst="rect">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s-DO" sz="2000"/>
            </a:p>
          </p:txBody>
        </p:sp>
      </p:grpSp>
      <p:sp>
        <p:nvSpPr>
          <p:cNvPr id="12" name="Title 1"/>
          <p:cNvSpPr txBox="1">
            <a:spLocks/>
          </p:cNvSpPr>
          <p:nvPr/>
        </p:nvSpPr>
        <p:spPr>
          <a:xfrm>
            <a:off x="914400" y="191037"/>
            <a:ext cx="8122096" cy="381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DO" sz="2800" dirty="0">
                <a:solidFill>
                  <a:schemeClr val="bg1"/>
                </a:solidFill>
              </a:rPr>
              <a:t>Estrategia | Selección Tecnología y Combustible</a:t>
            </a:r>
          </a:p>
        </p:txBody>
      </p:sp>
      <p:sp>
        <p:nvSpPr>
          <p:cNvPr id="4" name="3 Marcador de número de diapositiva"/>
          <p:cNvSpPr>
            <a:spLocks noGrp="1"/>
          </p:cNvSpPr>
          <p:nvPr>
            <p:ph type="sldNum" sz="quarter" idx="12"/>
          </p:nvPr>
        </p:nvSpPr>
        <p:spPr/>
        <p:txBody>
          <a:bodyPr/>
          <a:lstStyle/>
          <a:p>
            <a:fld id="{9753D2A3-B401-4BFA-AFF7-4CCE7A605AE6}" type="slidenum">
              <a:rPr lang="es-DO" smtClean="0"/>
              <a:pPr/>
              <a:t>9</a:t>
            </a:fld>
            <a:endParaRPr lang="es-DO"/>
          </a:p>
        </p:txBody>
      </p:sp>
      <p:pic>
        <p:nvPicPr>
          <p:cNvPr id="9" name="Picture 2"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6210756"/>
            <a:ext cx="905448" cy="45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179512" y="6047677"/>
            <a:ext cx="1026740" cy="673798"/>
          </a:xfrm>
          <a:prstGeom prst="rect">
            <a:avLst/>
          </a:prstGeom>
        </p:spPr>
      </p:pic>
      <p:sp>
        <p:nvSpPr>
          <p:cNvPr id="14" name="TextBox 13"/>
          <p:cNvSpPr txBox="1"/>
          <p:nvPr/>
        </p:nvSpPr>
        <p:spPr>
          <a:xfrm>
            <a:off x="323528" y="836712"/>
            <a:ext cx="8450924" cy="31700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buFont typeface="Arial" pitchFamily="34" charset="0"/>
              <a:buChar char="•"/>
            </a:pPr>
            <a:r>
              <a:rPr lang="es-DO" dirty="0">
                <a:solidFill>
                  <a:schemeClr val="accent1">
                    <a:lumMod val="75000"/>
                  </a:schemeClr>
                </a:solidFill>
              </a:rPr>
              <a:t>Las plantas de calderas supercríticas o </a:t>
            </a:r>
            <a:r>
              <a:rPr lang="es-DO" dirty="0" err="1" smtClean="0">
                <a:solidFill>
                  <a:schemeClr val="accent1">
                    <a:lumMod val="75000"/>
                  </a:schemeClr>
                </a:solidFill>
              </a:rPr>
              <a:t>ultracríticas</a:t>
            </a:r>
            <a:r>
              <a:rPr lang="es-DO" dirty="0" smtClean="0">
                <a:solidFill>
                  <a:schemeClr val="accent1">
                    <a:lumMod val="75000"/>
                  </a:schemeClr>
                </a:solidFill>
              </a:rPr>
              <a:t> serían </a:t>
            </a:r>
            <a:r>
              <a:rPr lang="es-DO" dirty="0">
                <a:solidFill>
                  <a:schemeClr val="accent1">
                    <a:lumMod val="75000"/>
                  </a:schemeClr>
                </a:solidFill>
              </a:rPr>
              <a:t>la opción más eficiente para el </a:t>
            </a:r>
            <a:r>
              <a:rPr lang="es-DO" dirty="0" smtClean="0">
                <a:solidFill>
                  <a:schemeClr val="accent1">
                    <a:lumMod val="75000"/>
                  </a:schemeClr>
                </a:solidFill>
              </a:rPr>
              <a:t>carbón, </a:t>
            </a:r>
            <a:r>
              <a:rPr lang="es-DO" dirty="0">
                <a:solidFill>
                  <a:schemeClr val="accent1">
                    <a:lumMod val="75000"/>
                  </a:schemeClr>
                </a:solidFill>
              </a:rPr>
              <a:t>sin </a:t>
            </a:r>
            <a:r>
              <a:rPr lang="es-DO" dirty="0" smtClean="0">
                <a:solidFill>
                  <a:schemeClr val="accent1">
                    <a:lumMod val="75000"/>
                  </a:schemeClr>
                </a:solidFill>
              </a:rPr>
              <a:t>embargo; </a:t>
            </a:r>
            <a:r>
              <a:rPr lang="es-DO" dirty="0">
                <a:solidFill>
                  <a:schemeClr val="accent1">
                    <a:lumMod val="75000"/>
                  </a:schemeClr>
                </a:solidFill>
              </a:rPr>
              <a:t>una caldera de la planta </a:t>
            </a:r>
            <a:r>
              <a:rPr lang="es-DO" dirty="0" smtClean="0">
                <a:solidFill>
                  <a:schemeClr val="accent1">
                    <a:lumMod val="75000"/>
                  </a:schemeClr>
                </a:solidFill>
              </a:rPr>
              <a:t>sub-crítica </a:t>
            </a:r>
            <a:r>
              <a:rPr lang="es-DO" dirty="0">
                <a:solidFill>
                  <a:schemeClr val="accent1">
                    <a:lumMod val="75000"/>
                  </a:schemeClr>
                </a:solidFill>
              </a:rPr>
              <a:t>es la opción más adecuada para la República Dominicana debido a lo </a:t>
            </a:r>
            <a:r>
              <a:rPr lang="es-DO" dirty="0" smtClean="0">
                <a:solidFill>
                  <a:schemeClr val="accent1">
                    <a:lumMod val="75000"/>
                  </a:schemeClr>
                </a:solidFill>
              </a:rPr>
              <a:t>siguiente:</a:t>
            </a:r>
            <a:endParaRPr lang="es-DO" dirty="0">
              <a:solidFill>
                <a:schemeClr val="accent1">
                  <a:lumMod val="75000"/>
                </a:schemeClr>
              </a:solidFill>
            </a:endParaRPr>
          </a:p>
          <a:p>
            <a:pPr marL="800100" lvl="1" indent="-342900" algn="just">
              <a:buFont typeface="Arial" pitchFamily="34" charset="0"/>
              <a:buChar char="•"/>
            </a:pPr>
            <a:r>
              <a:rPr lang="es-DO" dirty="0">
                <a:solidFill>
                  <a:schemeClr val="accent1">
                    <a:lumMod val="75000"/>
                  </a:schemeClr>
                </a:solidFill>
              </a:rPr>
              <a:t>La capacidad de una unidad de caldera supercrítica es normalmente mayor que 400 </a:t>
            </a:r>
            <a:r>
              <a:rPr lang="es-DO" dirty="0" smtClean="0">
                <a:solidFill>
                  <a:schemeClr val="accent1">
                    <a:lumMod val="75000"/>
                  </a:schemeClr>
                </a:solidFill>
              </a:rPr>
              <a:t>MW. </a:t>
            </a:r>
            <a:r>
              <a:rPr lang="es-DO" dirty="0">
                <a:solidFill>
                  <a:schemeClr val="accent1">
                    <a:lumMod val="75000"/>
                  </a:schemeClr>
                </a:solidFill>
              </a:rPr>
              <a:t>Unidades superiores a 350 MW conectados a la red DR no puede garantizar </a:t>
            </a:r>
            <a:r>
              <a:rPr lang="es-DO" dirty="0" smtClean="0">
                <a:solidFill>
                  <a:schemeClr val="accent1">
                    <a:lumMod val="75000"/>
                  </a:schemeClr>
                </a:solidFill>
              </a:rPr>
              <a:t>la estabilidad del sistema;</a:t>
            </a:r>
            <a:endParaRPr lang="es-DO" dirty="0">
              <a:solidFill>
                <a:schemeClr val="accent1">
                  <a:lumMod val="75000"/>
                </a:schemeClr>
              </a:solidFill>
            </a:endParaRPr>
          </a:p>
          <a:p>
            <a:pPr marL="800100" lvl="1" indent="-342900" algn="just">
              <a:buFont typeface="Arial" pitchFamily="34" charset="0"/>
              <a:buChar char="•"/>
            </a:pPr>
            <a:r>
              <a:rPr lang="es-DO" dirty="0">
                <a:solidFill>
                  <a:schemeClr val="accent1">
                    <a:lumMod val="75000"/>
                  </a:schemeClr>
                </a:solidFill>
              </a:rPr>
              <a:t>CAPEX mayor debido a la complejidad de plantas y una menor disponibilidad de </a:t>
            </a:r>
            <a:r>
              <a:rPr lang="es-DO" dirty="0" smtClean="0">
                <a:solidFill>
                  <a:schemeClr val="accent1">
                    <a:lumMod val="75000"/>
                  </a:schemeClr>
                </a:solidFill>
              </a:rPr>
              <a:t>proveedores;</a:t>
            </a:r>
            <a:endParaRPr lang="es-DO" dirty="0">
              <a:solidFill>
                <a:schemeClr val="accent1">
                  <a:lumMod val="75000"/>
                </a:schemeClr>
              </a:solidFill>
            </a:endParaRPr>
          </a:p>
          <a:p>
            <a:pPr marL="800100" lvl="1" indent="-342900" algn="just">
              <a:buFont typeface="Arial" pitchFamily="34" charset="0"/>
              <a:buChar char="•"/>
            </a:pPr>
            <a:r>
              <a:rPr lang="es-DO" dirty="0" smtClean="0">
                <a:solidFill>
                  <a:schemeClr val="accent1">
                    <a:lumMod val="75000"/>
                  </a:schemeClr>
                </a:solidFill>
              </a:rPr>
              <a:t>Tiempo de entrega del EPC largo, </a:t>
            </a:r>
            <a:r>
              <a:rPr lang="es-DO" dirty="0">
                <a:solidFill>
                  <a:schemeClr val="accent1">
                    <a:lumMod val="75000"/>
                  </a:schemeClr>
                </a:solidFill>
              </a:rPr>
              <a:t>no cumple con las necesidades </a:t>
            </a:r>
            <a:r>
              <a:rPr lang="es-DO" dirty="0" smtClean="0">
                <a:solidFill>
                  <a:schemeClr val="accent1">
                    <a:lumMod val="75000"/>
                  </a:schemeClr>
                </a:solidFill>
              </a:rPr>
              <a:t>DR.</a:t>
            </a:r>
          </a:p>
          <a:p>
            <a:pPr marL="342900" indent="-342900" algn="just">
              <a:buFont typeface="Arial" pitchFamily="34" charset="0"/>
              <a:buChar char="•"/>
            </a:pPr>
            <a:r>
              <a:rPr lang="es-DO" dirty="0" smtClean="0">
                <a:solidFill>
                  <a:schemeClr val="accent1">
                    <a:lumMod val="75000"/>
                  </a:schemeClr>
                </a:solidFill>
              </a:rPr>
              <a:t>A pesar de esta selección, </a:t>
            </a:r>
            <a:r>
              <a:rPr lang="es-DO" dirty="0">
                <a:solidFill>
                  <a:schemeClr val="accent1">
                    <a:lumMod val="75000"/>
                  </a:schemeClr>
                </a:solidFill>
              </a:rPr>
              <a:t>la eficiencia para el proyecto casi cumple los rangos </a:t>
            </a:r>
            <a:r>
              <a:rPr lang="es-DO" dirty="0" smtClean="0">
                <a:solidFill>
                  <a:schemeClr val="accent1">
                    <a:lumMod val="75000"/>
                  </a:schemeClr>
                </a:solidFill>
              </a:rPr>
              <a:t>supercrítico</a:t>
            </a:r>
            <a:r>
              <a:rPr lang="es-DO" sz="2000" dirty="0" smtClean="0">
                <a:solidFill>
                  <a:schemeClr val="accent1">
                    <a:lumMod val="75000"/>
                  </a:schemeClr>
                </a:solidFill>
              </a:rPr>
              <a:t>:</a:t>
            </a:r>
            <a:endParaRPr lang="es-DO" sz="2000" dirty="0">
              <a:solidFill>
                <a:schemeClr val="accent1">
                  <a:lumMod val="75000"/>
                </a:schemeClr>
              </a:solidFill>
            </a:endParaRPr>
          </a:p>
        </p:txBody>
      </p:sp>
    </p:spTree>
    <p:extLst>
      <p:ext uri="{BB962C8B-B14F-4D97-AF65-F5344CB8AC3E}">
        <p14:creationId xmlns:p14="http://schemas.microsoft.com/office/powerpoint/2010/main" val="2518081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2.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3.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4.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5.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6.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7.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6409762A8512541B328627EC9CF4A16" ma:contentTypeVersion="0" ma:contentTypeDescription="Crear nuevo documento." ma:contentTypeScope="" ma:versionID="3eda9b1585f948e714b75c45f3b4ec31">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2EFE58F-9929-4E7D-84CC-86BA44C2B82D}">
  <ds:schemaRefs>
    <ds:schemaRef ds:uri="http://schemas.microsoft.com/sharepoint/v3/contenttype/forms"/>
  </ds:schemaRefs>
</ds:datastoreItem>
</file>

<file path=customXml/itemProps2.xml><?xml version="1.0" encoding="utf-8"?>
<ds:datastoreItem xmlns:ds="http://schemas.openxmlformats.org/officeDocument/2006/customXml" ds:itemID="{9E78EDBE-340F-48BB-B172-41B6B80B4583}">
  <ds:schemaRef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3172E2B-F951-4757-815D-7A472C6F9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9957</TotalTime>
  <Words>2870</Words>
  <Application>Microsoft Office PowerPoint</Application>
  <PresentationFormat>On-screen Show (4:3)</PresentationFormat>
  <Paragraphs>308</Paragraphs>
  <Slides>35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新細明體</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Sugerido</dc:title>
  <dc:creator>Juan Manuel Vicioso Arthur;Salvador Figueroa Nadal</dc:creator>
  <cp:keywords>Sector Eléctrico;Indicador;Gestión;República Dominicana</cp:keywords>
  <cp:lastModifiedBy>Juan Manuel Vicioso Arthur</cp:lastModifiedBy>
  <cp:revision>789</cp:revision>
  <cp:lastPrinted>2016-04-27T21:53:51Z</cp:lastPrinted>
  <dcterms:created xsi:type="dcterms:W3CDTF">2012-09-14T12:55:21Z</dcterms:created>
  <dcterms:modified xsi:type="dcterms:W3CDTF">2016-04-28T02:33:55Z</dcterms:modified>
</cp:coreProperties>
</file>