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90" r:id="rId4"/>
    <p:sldId id="276" r:id="rId5"/>
    <p:sldId id="277" r:id="rId6"/>
    <p:sldId id="278" r:id="rId7"/>
    <p:sldId id="293" r:id="rId8"/>
    <p:sldId id="291" r:id="rId9"/>
    <p:sldId id="294" r:id="rId10"/>
    <p:sldId id="295" r:id="rId11"/>
    <p:sldId id="296" r:id="rId12"/>
  </p:sldIdLst>
  <p:sldSz cx="12192000" cy="6858000"/>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5D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
        <p:nvSpPr>
          <p:cNvPr id="9" name="Content Placeholder 8"/>
          <p:cNvSpPr>
            <a:spLocks noGrp="1"/>
          </p:cNvSpPr>
          <p:nvPr>
            <p:ph sz="quarter" idx="13"/>
          </p:nvPr>
        </p:nvSpPr>
        <p:spPr>
          <a:xfrm>
            <a:off x="2955925" y="4051300"/>
            <a:ext cx="914400" cy="91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DO" dirty="0"/>
          </a:p>
        </p:txBody>
      </p:sp>
    </p:spTree>
    <p:extLst>
      <p:ext uri="{BB962C8B-B14F-4D97-AF65-F5344CB8AC3E}">
        <p14:creationId xmlns:p14="http://schemas.microsoft.com/office/powerpoint/2010/main" val="123967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419732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32317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385919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31905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38515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2533747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413001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lvl1pPr>
              <a:defRPr sz="1100">
                <a:solidFill>
                  <a:srgbClr val="E65D00"/>
                </a:solidFill>
              </a:defRPr>
            </a:lvl1pPr>
          </a:lstStyle>
          <a:p>
            <a:r>
              <a:rPr lang="es-DO" dirty="0" smtClean="0"/>
              <a:t>La Minería del Siglo XXI: El Reto de las Américas - OLAMI</a:t>
            </a:r>
          </a:p>
          <a:p>
            <a:endParaRPr lang="es-DO" dirty="0"/>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180560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B2C22-3CBB-4835-8070-CC943E7FE6AD}" type="datetimeFigureOut">
              <a:rPr lang="es-DO" smtClean="0"/>
              <a:t>22/1/18</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47325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2B2C22-3CBB-4835-8070-CC943E7FE6AD}" type="datetimeFigureOut">
              <a:rPr lang="es-DO" smtClean="0"/>
              <a:t>22/1/18</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2584617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2B2C22-3CBB-4835-8070-CC943E7FE6AD}" type="datetimeFigureOut">
              <a:rPr lang="es-DO" smtClean="0"/>
              <a:t>22/1/18</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319088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2B2C22-3CBB-4835-8070-CC943E7FE6AD}" type="datetimeFigureOut">
              <a:rPr lang="es-DO" smtClean="0"/>
              <a:t>22/1/18</a:t>
            </a:fld>
            <a:endParaRPr lang="es-DO"/>
          </a:p>
        </p:txBody>
      </p:sp>
      <p:sp>
        <p:nvSpPr>
          <p:cNvPr id="4" name="Footer Placeholder 3"/>
          <p:cNvSpPr>
            <a:spLocks noGrp="1"/>
          </p:cNvSpPr>
          <p:nvPr>
            <p:ph type="ftr" sz="quarter" idx="11"/>
          </p:nvPr>
        </p:nvSpPr>
        <p:spPr/>
        <p:txBody>
          <a:bodyPr/>
          <a:lstStyle/>
          <a:p>
            <a:endParaRPr lang="es-DO"/>
          </a:p>
        </p:txBody>
      </p:sp>
      <p:sp>
        <p:nvSpPr>
          <p:cNvPr id="5" name="Slide Number Placeholder 4"/>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238848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B2C22-3CBB-4835-8070-CC943E7FE6AD}" type="datetimeFigureOut">
              <a:rPr lang="es-DO" smtClean="0"/>
              <a:t>22/1/18</a:t>
            </a:fld>
            <a:endParaRPr lang="es-DO"/>
          </a:p>
        </p:txBody>
      </p:sp>
      <p:sp>
        <p:nvSpPr>
          <p:cNvPr id="3" name="Footer Placeholder 2"/>
          <p:cNvSpPr>
            <a:spLocks noGrp="1"/>
          </p:cNvSpPr>
          <p:nvPr>
            <p:ph type="ftr" sz="quarter" idx="11"/>
          </p:nvPr>
        </p:nvSpPr>
        <p:spPr/>
        <p:txBody>
          <a:bodyPr/>
          <a:lstStyle/>
          <a:p>
            <a:endParaRPr lang="es-DO"/>
          </a:p>
        </p:txBody>
      </p:sp>
      <p:sp>
        <p:nvSpPr>
          <p:cNvPr id="4" name="Slide Number Placeholder 3"/>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49768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B2C22-3CBB-4835-8070-CC943E7FE6AD}" type="datetimeFigureOut">
              <a:rPr lang="es-DO" smtClean="0"/>
              <a:t>22/1/18</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98882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B2C22-3CBB-4835-8070-CC943E7FE6AD}" type="datetimeFigureOut">
              <a:rPr lang="es-DO" smtClean="0"/>
              <a:t>22/1/18</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5C9E5F4C-ADEA-448B-9EBE-1E9219B8C0CA}" type="slidenum">
              <a:rPr lang="es-DO" smtClean="0"/>
              <a:t>‹Nº›</a:t>
            </a:fld>
            <a:endParaRPr lang="es-DO"/>
          </a:p>
        </p:txBody>
      </p:sp>
    </p:spTree>
    <p:extLst>
      <p:ext uri="{BB962C8B-B14F-4D97-AF65-F5344CB8AC3E}">
        <p14:creationId xmlns:p14="http://schemas.microsoft.com/office/powerpoint/2010/main" val="329362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2B2C22-3CBB-4835-8070-CC943E7FE6AD}" type="datetimeFigureOut">
              <a:rPr lang="es-DO" smtClean="0"/>
              <a:t>22/1/18</a:t>
            </a:fld>
            <a:endParaRPr lang="es-D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DO" sz="1200" dirty="0" smtClean="0">
                <a:solidFill>
                  <a:srgbClr val="E65D00"/>
                </a:solidFill>
              </a:rPr>
              <a:t>La Minería del Siglo XXI: El Reto de las Américas - OLAMI</a:t>
            </a:r>
          </a:p>
          <a:p>
            <a:endParaRPr lang="es-DO"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9E5F4C-ADEA-448B-9EBE-1E9219B8C0CA}" type="slidenum">
              <a:rPr lang="es-DO" smtClean="0"/>
              <a:t>‹Nº›</a:t>
            </a:fld>
            <a:endParaRPr lang="es-DO" dirty="0"/>
          </a:p>
        </p:txBody>
      </p:sp>
      <p:pic>
        <p:nvPicPr>
          <p:cNvPr id="18" name="Picture 1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558327" y="5369662"/>
            <a:ext cx="1354667" cy="1343400"/>
          </a:xfrm>
          <a:prstGeom prst="rect">
            <a:avLst/>
          </a:prstGeom>
          <a:ln>
            <a:noFill/>
          </a:ln>
          <a:effectLst>
            <a:outerShdw blurRad="292100" dist="139700" dir="2700000" algn="tl" rotWithShape="0">
              <a:srgbClr val="333333">
                <a:alpha val="65000"/>
              </a:srgbClr>
            </a:outerShdw>
          </a:effectLst>
        </p:spPr>
      </p:pic>
      <p:sp>
        <p:nvSpPr>
          <p:cNvPr id="19" name="Content Placeholder 7"/>
          <p:cNvSpPr txBox="1">
            <a:spLocks/>
          </p:cNvSpPr>
          <p:nvPr userDrawn="1"/>
        </p:nvSpPr>
        <p:spPr>
          <a:xfrm>
            <a:off x="2581102" y="6471573"/>
            <a:ext cx="6692900" cy="914400"/>
          </a:xfrm>
          <a:prstGeom prst="rect">
            <a:avLst/>
          </a:prstGeom>
        </p:spPr>
        <p:txBody>
          <a:bodyPr>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1" kern="1200" baseline="0">
                <a:solidFill>
                  <a:srgbClr val="E65D00"/>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s-DO" dirty="0"/>
          </a:p>
        </p:txBody>
      </p:sp>
    </p:spTree>
    <p:extLst>
      <p:ext uri="{BB962C8B-B14F-4D97-AF65-F5344CB8AC3E}">
        <p14:creationId xmlns:p14="http://schemas.microsoft.com/office/powerpoint/2010/main" val="2463122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5544" y="915464"/>
            <a:ext cx="10591400" cy="4555093"/>
          </a:xfrm>
          <a:prstGeom prst="rect">
            <a:avLst/>
          </a:prstGeom>
        </p:spPr>
        <p:txBody>
          <a:bodyPr wrap="square">
            <a:spAutoFit/>
          </a:bodyPr>
          <a:lstStyle/>
          <a:p>
            <a:r>
              <a:rPr lang="es-ES_tradnl" sz="2800" dirty="0">
                <a:solidFill>
                  <a:schemeClr val="accent1"/>
                </a:solidFill>
                <a:latin typeface="Arial Black" panose="020B0A04020102020204" pitchFamily="34" charset="0"/>
              </a:rPr>
              <a:t>Informe de Desempeño</a:t>
            </a:r>
            <a:endParaRPr lang="es-VE" sz="2800" dirty="0">
              <a:solidFill>
                <a:schemeClr val="accent1"/>
              </a:solidFill>
              <a:latin typeface="Arial Black" panose="020B0A04020102020204" pitchFamily="34" charset="0"/>
            </a:endParaRPr>
          </a:p>
          <a:p>
            <a:r>
              <a:rPr lang="es-ES_tradnl" sz="2800" dirty="0">
                <a:solidFill>
                  <a:schemeClr val="accent1"/>
                </a:solidFill>
                <a:latin typeface="Arial Black" panose="020B0A04020102020204" pitchFamily="34" charset="0"/>
              </a:rPr>
              <a:t>2015-2017</a:t>
            </a:r>
            <a:endParaRPr lang="es-VE" sz="2800" dirty="0">
              <a:solidFill>
                <a:schemeClr val="accent1"/>
              </a:solidFill>
              <a:latin typeface="Arial Black" panose="020B0A04020102020204" pitchFamily="34" charset="0"/>
            </a:endParaRPr>
          </a:p>
          <a:p>
            <a:r>
              <a:rPr lang="es-ES_tradnl" sz="2800" dirty="0">
                <a:solidFill>
                  <a:schemeClr val="accent1"/>
                </a:solidFill>
                <a:latin typeface="Arial Black" panose="020B0A04020102020204" pitchFamily="34" charset="0"/>
              </a:rPr>
              <a:t>Comisión Nacional </a:t>
            </a:r>
            <a:endParaRPr lang="es-VE" sz="2800" dirty="0">
              <a:solidFill>
                <a:schemeClr val="accent1"/>
              </a:solidFill>
              <a:latin typeface="Arial Black" panose="020B0A04020102020204" pitchFamily="34" charset="0"/>
            </a:endParaRPr>
          </a:p>
          <a:p>
            <a:r>
              <a:rPr lang="es-ES_tradnl" sz="2800" dirty="0">
                <a:solidFill>
                  <a:schemeClr val="accent1"/>
                </a:solidFill>
                <a:latin typeface="Arial Black" panose="020B0A04020102020204" pitchFamily="34" charset="0"/>
              </a:rPr>
              <a:t>Delgados y Suplentes de la Industria Extractiva</a:t>
            </a:r>
            <a:endParaRPr lang="es-VE" sz="2800" dirty="0">
              <a:solidFill>
                <a:schemeClr val="accent1"/>
              </a:solidFill>
              <a:latin typeface="Arial Black" panose="020B0A04020102020204" pitchFamily="34" charset="0"/>
            </a:endParaRPr>
          </a:p>
          <a:p>
            <a:r>
              <a:rPr lang="es-DO" sz="2800" dirty="0">
                <a:solidFill>
                  <a:schemeClr val="accent1"/>
                </a:solidFill>
                <a:latin typeface="Arial Black" panose="020B0A04020102020204" pitchFamily="34" charset="0"/>
              </a:rPr>
              <a:t>Estándar global para la buena gobernanza del petróleo, gas y los recursos minerales (EITI)</a:t>
            </a:r>
            <a:endParaRPr lang="es-VE" sz="2800" dirty="0">
              <a:solidFill>
                <a:schemeClr val="accent1"/>
              </a:solidFill>
              <a:latin typeface="Arial Black" panose="020B0A04020102020204" pitchFamily="34" charset="0"/>
            </a:endParaRPr>
          </a:p>
          <a:p>
            <a:r>
              <a:rPr lang="es-ES" sz="2800" dirty="0" smtClean="0">
                <a:solidFill>
                  <a:srgbClr val="000000"/>
                </a:solidFill>
                <a:latin typeface="Linux Libertine"/>
              </a:rPr>
              <a:t>				</a:t>
            </a:r>
          </a:p>
          <a:p>
            <a:pPr algn="just"/>
            <a:r>
              <a:rPr lang="es-ES" sz="2800" b="0" i="0" dirty="0">
                <a:solidFill>
                  <a:srgbClr val="000000"/>
                </a:solidFill>
                <a:effectLst/>
                <a:latin typeface="Linux Libertine"/>
              </a:rPr>
              <a:t>	</a:t>
            </a:r>
            <a:r>
              <a:rPr lang="es-ES" sz="2800" b="0" i="0" dirty="0" smtClean="0">
                <a:solidFill>
                  <a:srgbClr val="000000"/>
                </a:solidFill>
                <a:effectLst/>
                <a:latin typeface="Linux Libertine"/>
              </a:rPr>
              <a:t>	</a:t>
            </a:r>
            <a:r>
              <a:rPr lang="es-ES" sz="2800" b="0" i="0" dirty="0" smtClean="0">
                <a:solidFill>
                  <a:srgbClr val="000000"/>
                </a:solidFill>
                <a:effectLst/>
                <a:latin typeface="Arial" panose="020B0604020202020204" pitchFamily="34" charset="0"/>
                <a:cs typeface="Arial" panose="020B0604020202020204" pitchFamily="34" charset="0"/>
              </a:rPr>
              <a:t>Rosa De Los Santos/Cristina Thomen </a:t>
            </a:r>
          </a:p>
          <a:p>
            <a:pPr algn="just"/>
            <a:r>
              <a:rPr lang="es-ES" sz="2800" dirty="0">
                <a:solidFill>
                  <a:srgbClr val="000000"/>
                </a:solidFill>
                <a:latin typeface="Arial" panose="020B0604020202020204" pitchFamily="34" charset="0"/>
                <a:cs typeface="Arial" panose="020B0604020202020204" pitchFamily="34" charset="0"/>
              </a:rPr>
              <a:t>	</a:t>
            </a:r>
            <a:r>
              <a:rPr lang="es-ES" sz="2000" dirty="0" smtClean="0">
                <a:solidFill>
                  <a:srgbClr val="000000"/>
                </a:solidFill>
                <a:latin typeface="Arial" panose="020B0604020202020204" pitchFamily="34" charset="0"/>
                <a:cs typeface="Arial" panose="020B0604020202020204" pitchFamily="34" charset="0"/>
              </a:rPr>
              <a:t>	</a:t>
            </a:r>
            <a:r>
              <a:rPr lang="es-ES" sz="2000" b="0" i="0" dirty="0" smtClean="0">
                <a:solidFill>
                  <a:srgbClr val="000000"/>
                </a:solidFill>
                <a:effectLst/>
                <a:latin typeface="Arial" panose="020B0604020202020204" pitchFamily="34" charset="0"/>
                <a:cs typeface="Arial" panose="020B0604020202020204" pitchFamily="34" charset="0"/>
              </a:rPr>
              <a:t>Miembros por el Sector Empresa </a:t>
            </a:r>
          </a:p>
          <a:p>
            <a:pPr algn="just"/>
            <a:r>
              <a:rPr lang="es-ES" sz="2000" dirty="0">
                <a:solidFill>
                  <a:srgbClr val="000000"/>
                </a:solidFill>
                <a:latin typeface="Arial" panose="020B0604020202020204" pitchFamily="34" charset="0"/>
                <a:cs typeface="Arial" panose="020B0604020202020204" pitchFamily="34" charset="0"/>
              </a:rPr>
              <a:t>	</a:t>
            </a:r>
            <a:r>
              <a:rPr lang="es-ES" sz="2000" dirty="0" smtClean="0">
                <a:solidFill>
                  <a:srgbClr val="000000"/>
                </a:solidFill>
                <a:latin typeface="Arial" panose="020B0604020202020204" pitchFamily="34" charset="0"/>
                <a:cs typeface="Arial" panose="020B0604020202020204" pitchFamily="34" charset="0"/>
              </a:rPr>
              <a:t>	</a:t>
            </a:r>
            <a:r>
              <a:rPr lang="es-ES" sz="2000" b="0" i="0" dirty="0" smtClean="0">
                <a:solidFill>
                  <a:srgbClr val="000000"/>
                </a:solidFill>
                <a:effectLst/>
                <a:latin typeface="Arial" panose="020B0604020202020204" pitchFamily="34" charset="0"/>
                <a:cs typeface="Arial" panose="020B0604020202020204" pitchFamily="34" charset="0"/>
              </a:rPr>
              <a:t>de la Comisión Republica Dominicana-EITI 2016-2018</a:t>
            </a:r>
          </a:p>
          <a:p>
            <a:endParaRPr lang="es-ES" b="0" i="0" dirty="0">
              <a:solidFill>
                <a:srgbClr val="000000"/>
              </a:solidFill>
              <a:effectLst/>
              <a:latin typeface="Linux Libertine"/>
            </a:endParaRPr>
          </a:p>
        </p:txBody>
      </p:sp>
      <p:pic>
        <p:nvPicPr>
          <p:cNvPr id="3" name="Picture 2"/>
          <p:cNvPicPr>
            <a:picLocks noChangeAspect="1"/>
          </p:cNvPicPr>
          <p:nvPr/>
        </p:nvPicPr>
        <p:blipFill>
          <a:blip r:embed="rId2"/>
          <a:stretch>
            <a:fillRect/>
          </a:stretch>
        </p:blipFill>
        <p:spPr>
          <a:xfrm>
            <a:off x="0" y="5082365"/>
            <a:ext cx="3235569" cy="1775635"/>
          </a:xfrm>
          <a:prstGeom prst="rect">
            <a:avLst/>
          </a:prstGeom>
        </p:spPr>
      </p:pic>
    </p:spTree>
    <p:extLst>
      <p:ext uri="{BB962C8B-B14F-4D97-AF65-F5344CB8AC3E}">
        <p14:creationId xmlns:p14="http://schemas.microsoft.com/office/powerpoint/2010/main" val="1319817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082365"/>
            <a:ext cx="3235569" cy="1775635"/>
          </a:xfrm>
          <a:prstGeom prst="rect">
            <a:avLst/>
          </a:prstGeom>
        </p:spPr>
      </p:pic>
      <p:sp>
        <p:nvSpPr>
          <p:cNvPr id="2" name="Rectangle 1"/>
          <p:cNvSpPr/>
          <p:nvPr/>
        </p:nvSpPr>
        <p:spPr>
          <a:xfrm>
            <a:off x="1308100" y="317500"/>
            <a:ext cx="8064500" cy="5243230"/>
          </a:xfrm>
          <a:prstGeom prst="rect">
            <a:avLst/>
          </a:prstGeom>
        </p:spPr>
        <p:txBody>
          <a:bodyPr wrap="square">
            <a:spAutoFit/>
          </a:bodyPr>
          <a:lstStyle/>
          <a:p>
            <a:pPr algn="just">
              <a:lnSpc>
                <a:spcPct val="115000"/>
              </a:lnSpc>
              <a:spcAft>
                <a:spcPts val="0"/>
              </a:spcAft>
            </a:pPr>
            <a:r>
              <a:rPr lang="es-ES_tradnl" sz="2000" b="1"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Hallazgos y Retos.</a:t>
            </a:r>
            <a:endParaRPr lang="es-ES_tradnl" sz="2000" b="1" dirty="0">
              <a:solidFill>
                <a:schemeClr val="tx2"/>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0"/>
              </a:spcAft>
            </a:pPr>
            <a:endParaRPr lang="es-MX" sz="1600" dirty="0" smtClean="0">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15000"/>
              </a:lnSpc>
              <a:buFontTx/>
              <a:buChar char="-"/>
            </a:pPr>
            <a:r>
              <a:rPr lang="es-ES_tradnl" sz="1600" dirty="0" smtClean="0">
                <a:latin typeface="Arial" panose="020B0604020202020204" pitchFamily="34" charset="0"/>
                <a:cs typeface="Arial" panose="020B0604020202020204" pitchFamily="34" charset="0"/>
              </a:rPr>
              <a:t>Continuar </a:t>
            </a:r>
            <a:r>
              <a:rPr lang="es-ES_tradnl" sz="1600" dirty="0">
                <a:latin typeface="Arial" panose="020B0604020202020204" pitchFamily="34" charset="0"/>
                <a:cs typeface="Arial" panose="020B0604020202020204" pitchFamily="34" charset="0"/>
              </a:rPr>
              <a:t>realizando esfuerzos para fortalecer la coordinación intersectorial, la buena gobernanza y la racionalidad de los procesos, insistiendo en que el solapamiento de funciones debe ser eliminado</a:t>
            </a:r>
            <a:r>
              <a:rPr lang="es-ES_tradnl" sz="1600" dirty="0" smtClean="0">
                <a:latin typeface="Arial" panose="020B0604020202020204" pitchFamily="34" charset="0"/>
                <a:cs typeface="Arial" panose="020B0604020202020204" pitchFamily="34" charset="0"/>
              </a:rPr>
              <a:t>.</a:t>
            </a:r>
          </a:p>
          <a:p>
            <a:pPr marL="285750" indent="-285750" algn="just">
              <a:lnSpc>
                <a:spcPct val="115000"/>
              </a:lnSpc>
              <a:buFontTx/>
              <a:buChar char="-"/>
            </a:pPr>
            <a:endParaRPr lang="es-ES_tradnl" sz="1600" dirty="0" smtClean="0">
              <a:latin typeface="Arial" panose="020B0604020202020204" pitchFamily="34" charset="0"/>
              <a:cs typeface="Arial" panose="020B0604020202020204" pitchFamily="34" charset="0"/>
            </a:endParaRPr>
          </a:p>
          <a:p>
            <a:pPr marL="285750" indent="-285750" algn="just">
              <a:lnSpc>
                <a:spcPct val="115000"/>
              </a:lnSpc>
              <a:buFontTx/>
              <a:buChar char="-"/>
            </a:pPr>
            <a:r>
              <a:rPr lang="es-ES_tradnl" sz="1600" dirty="0" smtClean="0">
                <a:latin typeface="Arial" panose="020B0604020202020204" pitchFamily="34" charset="0"/>
                <a:cs typeface="Arial" panose="020B0604020202020204" pitchFamily="34" charset="0"/>
              </a:rPr>
              <a:t>Promover </a:t>
            </a:r>
            <a:r>
              <a:rPr lang="es-ES_tradnl" sz="1600" dirty="0">
                <a:latin typeface="Arial" panose="020B0604020202020204" pitchFamily="34" charset="0"/>
                <a:cs typeface="Arial" panose="020B0604020202020204" pitchFamily="34" charset="0"/>
              </a:rPr>
              <a:t>la divulgación y el entendimiento del Estándar EITI </a:t>
            </a:r>
            <a:r>
              <a:rPr lang="es-ES_tradnl" sz="1600" dirty="0" smtClean="0">
                <a:latin typeface="Arial" panose="020B0604020202020204" pitchFamily="34" charset="0"/>
                <a:cs typeface="Arial" panose="020B0604020202020204" pitchFamily="34" charset="0"/>
              </a:rPr>
              <a:t>(dentro de las empresas. Gobierno y población general)</a:t>
            </a:r>
          </a:p>
          <a:p>
            <a:pPr marL="285750" indent="-285750" algn="just">
              <a:lnSpc>
                <a:spcPct val="115000"/>
              </a:lnSpc>
              <a:buFontTx/>
              <a:buChar char="-"/>
            </a:pPr>
            <a:endParaRPr lang="es-ES_tradnl" sz="1600" dirty="0" smtClean="0">
              <a:latin typeface="Arial" panose="020B0604020202020204" pitchFamily="34" charset="0"/>
              <a:cs typeface="Arial" panose="020B0604020202020204" pitchFamily="34" charset="0"/>
            </a:endParaRPr>
          </a:p>
          <a:p>
            <a:pPr marL="285750" indent="-285750" algn="just">
              <a:lnSpc>
                <a:spcPct val="115000"/>
              </a:lnSpc>
              <a:buFontTx/>
              <a:buChar char="-"/>
            </a:pPr>
            <a:r>
              <a:rPr lang="es-ES_tradnl" sz="1600" dirty="0" smtClean="0">
                <a:latin typeface="Arial" panose="020B0604020202020204" pitchFamily="34" charset="0"/>
                <a:cs typeface="Arial" panose="020B0604020202020204" pitchFamily="34" charset="0"/>
              </a:rPr>
              <a:t>Contratar </a:t>
            </a:r>
            <a:r>
              <a:rPr lang="es-ES_tradnl" sz="1600" dirty="0">
                <a:latin typeface="Arial" panose="020B0604020202020204" pitchFamily="34" charset="0"/>
                <a:cs typeface="Arial" panose="020B0604020202020204" pitchFamily="34" charset="0"/>
              </a:rPr>
              <a:t>al Administrador Independiente en una etapa más temprana del proceso</a:t>
            </a:r>
            <a:r>
              <a:rPr lang="es-ES_tradnl" sz="1600" dirty="0" smtClean="0">
                <a:latin typeface="Arial" panose="020B0604020202020204" pitchFamily="34" charset="0"/>
                <a:cs typeface="Arial" panose="020B0604020202020204" pitchFamily="34" charset="0"/>
              </a:rPr>
              <a:t>.</a:t>
            </a:r>
          </a:p>
          <a:p>
            <a:pPr marL="285750" indent="-285750" algn="just">
              <a:lnSpc>
                <a:spcPct val="115000"/>
              </a:lnSpc>
              <a:buFontTx/>
              <a:buChar char="-"/>
            </a:pPr>
            <a:endParaRPr lang="es-VE" sz="1600" dirty="0">
              <a:latin typeface="Arial" panose="020B0604020202020204" pitchFamily="34" charset="0"/>
              <a:cs typeface="Arial" panose="020B0604020202020204" pitchFamily="34" charset="0"/>
            </a:endParaRPr>
          </a:p>
          <a:p>
            <a:pPr algn="just">
              <a:lnSpc>
                <a:spcPct val="115000"/>
              </a:lnSpc>
            </a:pPr>
            <a:r>
              <a:rPr lang="es-MX" sz="1600" dirty="0" smtClean="0">
                <a:latin typeface="Arial" panose="020B0604020202020204" pitchFamily="34" charset="0"/>
                <a:cs typeface="Arial" panose="020B0604020202020204" pitchFamily="34" charset="0"/>
              </a:rPr>
              <a:t>-Evaluar la inclusión de “otros impuestos” tal y como fuera indicado por el administrador independiente.</a:t>
            </a:r>
          </a:p>
          <a:p>
            <a:pPr algn="just">
              <a:lnSpc>
                <a:spcPct val="115000"/>
              </a:lnSpc>
            </a:pPr>
            <a:endParaRPr lang="es-VE" sz="1600" dirty="0">
              <a:latin typeface="Arial" panose="020B0604020202020204" pitchFamily="34" charset="0"/>
              <a:cs typeface="Arial" panose="020B0604020202020204" pitchFamily="34" charset="0"/>
            </a:endParaRPr>
          </a:p>
          <a:p>
            <a:pPr marL="285750" indent="-285750" algn="just">
              <a:lnSpc>
                <a:spcPct val="115000"/>
              </a:lnSpc>
              <a:spcAft>
                <a:spcPts val="0"/>
              </a:spcAft>
              <a:buFontTx/>
              <a:buChar char="-"/>
            </a:pPr>
            <a:r>
              <a:rPr lang="es-MX" sz="1600" dirty="0" smtClean="0">
                <a:latin typeface="Arial" panose="020B0604020202020204" pitchFamily="34" charset="0"/>
                <a:ea typeface="Calibri" panose="020F0502020204030204" pitchFamily="34" charset="0"/>
                <a:cs typeface="Arial" panose="020B0604020202020204" pitchFamily="34" charset="0"/>
              </a:rPr>
              <a:t>Evaluar la inclusión de otras empresas.</a:t>
            </a:r>
          </a:p>
          <a:p>
            <a:pPr marL="285750" indent="-285750" algn="just">
              <a:lnSpc>
                <a:spcPct val="115000"/>
              </a:lnSpc>
              <a:spcAft>
                <a:spcPts val="0"/>
              </a:spcAft>
              <a:buFontTx/>
              <a:buChar char="-"/>
            </a:pPr>
            <a:endParaRPr lang="es-MX" sz="1600"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15000"/>
              </a:lnSpc>
              <a:spcAft>
                <a:spcPts val="0"/>
              </a:spcAft>
              <a:buFontTx/>
              <a:buChar char="-"/>
            </a:pPr>
            <a:r>
              <a:rPr lang="es-MX" sz="1600" dirty="0" smtClean="0">
                <a:latin typeface="Arial" panose="020B0604020202020204" pitchFamily="34" charset="0"/>
                <a:ea typeface="Calibri" panose="020F0502020204030204" pitchFamily="34" charset="0"/>
                <a:cs typeface="Arial" panose="020B0604020202020204" pitchFamily="34" charset="0"/>
              </a:rPr>
              <a:t>Estudiar tema DOVEMCO e incluirlo en la mesa EITI.</a:t>
            </a:r>
          </a:p>
          <a:p>
            <a:pPr marL="285750" indent="-285750" algn="just">
              <a:lnSpc>
                <a:spcPct val="115000"/>
              </a:lnSpc>
              <a:spcAft>
                <a:spcPts val="0"/>
              </a:spcAft>
              <a:buFontTx/>
              <a:buChar char="-"/>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1458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082365"/>
            <a:ext cx="3235569" cy="1775635"/>
          </a:xfrm>
          <a:prstGeom prst="rect">
            <a:avLst/>
          </a:prstGeom>
        </p:spPr>
      </p:pic>
      <p:sp>
        <p:nvSpPr>
          <p:cNvPr id="2" name="Rectangle 1"/>
          <p:cNvSpPr/>
          <p:nvPr/>
        </p:nvSpPr>
        <p:spPr>
          <a:xfrm>
            <a:off x="1308100" y="317500"/>
            <a:ext cx="8064500" cy="4676921"/>
          </a:xfrm>
          <a:prstGeom prst="rect">
            <a:avLst/>
          </a:prstGeom>
        </p:spPr>
        <p:txBody>
          <a:bodyPr wrap="square">
            <a:spAutoFit/>
          </a:bodyPr>
          <a:lstStyle/>
          <a:p>
            <a:pPr algn="just">
              <a:lnSpc>
                <a:spcPct val="115000"/>
              </a:lnSpc>
              <a:spcAft>
                <a:spcPts val="0"/>
              </a:spcAft>
            </a:pPr>
            <a:r>
              <a:rPr lang="es-ES_tradnl" sz="2000" b="1"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Hallazgos y Retos.</a:t>
            </a:r>
            <a:endParaRPr lang="es-ES_tradnl" sz="2000" b="1" dirty="0">
              <a:solidFill>
                <a:schemeClr val="tx2"/>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0"/>
              </a:spcAft>
            </a:pPr>
            <a:endParaRPr lang="es-MX" sz="1600" dirty="0" smtClean="0">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15000"/>
              </a:lnSpc>
              <a:buFontTx/>
              <a:buChar char="-"/>
            </a:pPr>
            <a:r>
              <a:rPr lang="es-ES_tradnl" sz="1600" dirty="0">
                <a:latin typeface="Arial" panose="020B0604020202020204" pitchFamily="34" charset="0"/>
                <a:cs typeface="Arial" panose="020B0604020202020204" pitchFamily="34" charset="0"/>
              </a:rPr>
              <a:t>Evaluación y conclusión sobre el estatus de las concesiones y acciones de </a:t>
            </a:r>
            <a:r>
              <a:rPr lang="es-ES_tradnl" sz="1600" dirty="0" err="1">
                <a:latin typeface="Arial" panose="020B0604020202020204" pitchFamily="34" charset="0"/>
                <a:cs typeface="Arial" panose="020B0604020202020204" pitchFamily="34" charset="0"/>
              </a:rPr>
              <a:t>Falconbridge</a:t>
            </a:r>
            <a:r>
              <a:rPr lang="es-ES_tradnl" sz="1600" dirty="0">
                <a:latin typeface="Arial" panose="020B0604020202020204" pitchFamily="34" charset="0"/>
                <a:cs typeface="Arial" panose="020B0604020202020204" pitchFamily="34" charset="0"/>
              </a:rPr>
              <a:t> administradas por </a:t>
            </a:r>
            <a:r>
              <a:rPr lang="es-ES_tradnl" sz="1600" dirty="0" smtClean="0">
                <a:latin typeface="Arial" panose="020B0604020202020204" pitchFamily="34" charset="0"/>
                <a:cs typeface="Arial" panose="020B0604020202020204" pitchFamily="34" charset="0"/>
              </a:rPr>
              <a:t>CORDE.</a:t>
            </a:r>
          </a:p>
          <a:p>
            <a:pPr marL="285750" indent="-285750" algn="just">
              <a:lnSpc>
                <a:spcPct val="115000"/>
              </a:lnSpc>
              <a:buFontTx/>
              <a:buChar char="-"/>
            </a:pPr>
            <a:endParaRPr lang="es-ES_tradnl" sz="1600" dirty="0" smtClean="0">
              <a:latin typeface="Arial" panose="020B0604020202020204" pitchFamily="34" charset="0"/>
              <a:cs typeface="Arial" panose="020B0604020202020204" pitchFamily="34" charset="0"/>
            </a:endParaRPr>
          </a:p>
          <a:p>
            <a:pPr marL="285750" indent="-285750" algn="just">
              <a:lnSpc>
                <a:spcPct val="115000"/>
              </a:lnSpc>
              <a:buFontTx/>
              <a:buChar char="-"/>
            </a:pPr>
            <a:r>
              <a:rPr lang="es-ES_tradnl" sz="1600" dirty="0">
                <a:latin typeface="Arial" panose="020B0604020202020204" pitchFamily="34" charset="0"/>
                <a:cs typeface="Arial" panose="020B0604020202020204" pitchFamily="34" charset="0"/>
              </a:rPr>
              <a:t>Solicitar a la Cámara de Cuentas de la República Dominicana la certificación de garantía de la calidad de los datos sobre las entidades </a:t>
            </a:r>
            <a:r>
              <a:rPr lang="es-ES_tradnl" sz="1600" dirty="0" smtClean="0">
                <a:latin typeface="Arial" panose="020B0604020202020204" pitchFamily="34" charset="0"/>
                <a:cs typeface="Arial" panose="020B0604020202020204" pitchFamily="34" charset="0"/>
              </a:rPr>
              <a:t>gubernamentales.</a:t>
            </a:r>
          </a:p>
          <a:p>
            <a:pPr algn="just">
              <a:lnSpc>
                <a:spcPct val="115000"/>
              </a:lnSpc>
            </a:pPr>
            <a:endParaRPr lang="es-ES_tradnl" sz="1600" dirty="0" smtClean="0">
              <a:latin typeface="Arial" panose="020B0604020202020204" pitchFamily="34" charset="0"/>
              <a:cs typeface="Arial" panose="020B0604020202020204" pitchFamily="34" charset="0"/>
            </a:endParaRPr>
          </a:p>
          <a:p>
            <a:pPr marL="285750" indent="-285750" algn="just">
              <a:lnSpc>
                <a:spcPct val="115000"/>
              </a:lnSpc>
              <a:buFontTx/>
              <a:buChar char="-"/>
            </a:pPr>
            <a:r>
              <a:rPr lang="es-ES_tradnl" sz="1600" dirty="0" smtClean="0">
                <a:latin typeface="Arial" panose="020B0604020202020204" pitchFamily="34" charset="0"/>
                <a:cs typeface="Arial" panose="020B0604020202020204" pitchFamily="34" charset="0"/>
              </a:rPr>
              <a:t>Contratar al Administrador Independiente e involucrar  a los departamentos contables de las empresas en una etapa mas temprana del proceso.</a:t>
            </a:r>
          </a:p>
          <a:p>
            <a:pPr marL="285750" indent="-285750" algn="just">
              <a:lnSpc>
                <a:spcPct val="115000"/>
              </a:lnSpc>
              <a:buFontTx/>
              <a:buChar char="-"/>
            </a:pPr>
            <a:r>
              <a:rPr lang="es-ES_tradnl" sz="1600" dirty="0" smtClean="0">
                <a:latin typeface="Arial" panose="020B0604020202020204" pitchFamily="34" charset="0"/>
                <a:cs typeface="Arial" panose="020B0604020202020204" pitchFamily="34" charset="0"/>
              </a:rPr>
              <a:t>Contratar </a:t>
            </a:r>
            <a:r>
              <a:rPr lang="es-ES_tradnl" sz="1600" dirty="0">
                <a:latin typeface="Arial" panose="020B0604020202020204" pitchFamily="34" charset="0"/>
                <a:cs typeface="Arial" panose="020B0604020202020204" pitchFamily="34" charset="0"/>
              </a:rPr>
              <a:t>al Administrador Independiente en una etapa más temprana del proceso</a:t>
            </a:r>
            <a:r>
              <a:rPr lang="es-ES_tradnl" sz="1600" dirty="0" smtClean="0">
                <a:latin typeface="Arial" panose="020B0604020202020204" pitchFamily="34" charset="0"/>
                <a:cs typeface="Arial" panose="020B0604020202020204" pitchFamily="34" charset="0"/>
              </a:rPr>
              <a:t>.</a:t>
            </a:r>
          </a:p>
          <a:p>
            <a:pPr algn="just">
              <a:lnSpc>
                <a:spcPct val="115000"/>
              </a:lnSpc>
            </a:pPr>
            <a:endParaRPr lang="es-ES_tradnl" sz="1600" dirty="0" smtClean="0">
              <a:latin typeface="Arial" panose="020B0604020202020204" pitchFamily="34" charset="0"/>
              <a:cs typeface="Arial" panose="020B0604020202020204" pitchFamily="34" charset="0"/>
            </a:endParaRPr>
          </a:p>
          <a:p>
            <a:pPr marL="285750" indent="-285750" algn="just">
              <a:lnSpc>
                <a:spcPct val="115000"/>
              </a:lnSpc>
              <a:spcAft>
                <a:spcPts val="0"/>
              </a:spcAft>
              <a:buFontTx/>
              <a:buChar char="-"/>
            </a:pPr>
            <a:r>
              <a:rPr lang="es-ES_tradnl" sz="1600" b="1" i="1" u="sng" dirty="0">
                <a:latin typeface="Arial" panose="020B0604020202020204" pitchFamily="34" charset="0"/>
                <a:cs typeface="Arial" panose="020B0604020202020204" pitchFamily="34" charset="0"/>
              </a:rPr>
              <a:t>El mayor de los retos pendientes es el reporte por parte del Estado Dominicano (incluyendo los ayuntamientos locales) así como la transparencia en su accionar diario.</a:t>
            </a:r>
            <a:endParaRPr lang="es-MX" sz="1600" b="1" i="1" u="sng"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15000"/>
              </a:lnSpc>
              <a:spcAft>
                <a:spcPts val="0"/>
              </a:spcAft>
              <a:buFontTx/>
              <a:buChar char="-"/>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1575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082365"/>
            <a:ext cx="3235569" cy="1775635"/>
          </a:xfrm>
          <a:prstGeom prst="rect">
            <a:avLst/>
          </a:prstGeom>
        </p:spPr>
      </p:pic>
      <p:sp>
        <p:nvSpPr>
          <p:cNvPr id="4" name="Rectangle 3"/>
          <p:cNvSpPr/>
          <p:nvPr/>
        </p:nvSpPr>
        <p:spPr>
          <a:xfrm>
            <a:off x="942535" y="604911"/>
            <a:ext cx="8201465" cy="3416320"/>
          </a:xfrm>
          <a:prstGeom prst="rect">
            <a:avLst/>
          </a:prstGeom>
        </p:spPr>
        <p:txBody>
          <a:bodyPr wrap="square">
            <a:spAutoFit/>
          </a:bodyPr>
          <a:lstStyle/>
          <a:p>
            <a:pPr algn="just" eaLnBrk="0" fontAlgn="base" hangingPunct="0">
              <a:spcBef>
                <a:spcPct val="0"/>
              </a:spcBef>
              <a:spcAft>
                <a:spcPct val="0"/>
              </a:spcAft>
            </a:pPr>
            <a:r>
              <a:rPr lang="es-ES_tradnl" b="1" dirty="0">
                <a:solidFill>
                  <a:schemeClr val="accent1"/>
                </a:solidFill>
              </a:rPr>
              <a:t>Antecedentes </a:t>
            </a:r>
            <a:endParaRPr lang="es-VE" dirty="0">
              <a:solidFill>
                <a:schemeClr val="accent1"/>
              </a:solidFill>
            </a:endParaRPr>
          </a:p>
          <a:p>
            <a:pPr lvl="0" algn="just" eaLnBrk="0" fontAlgn="base" hangingPunct="0">
              <a:spcBef>
                <a:spcPct val="0"/>
              </a:spcBef>
              <a:spcAft>
                <a:spcPct val="0"/>
              </a:spcAft>
            </a:pPr>
            <a:endParaRPr lang="es-ES" altLang="es-VE" dirty="0" smtClean="0">
              <a:solidFill>
                <a:srgbClr val="212121"/>
              </a:solidFill>
              <a:latin typeface="Linux Libertine"/>
            </a:endParaRPr>
          </a:p>
          <a:p>
            <a:pPr lvl="0" algn="just" eaLnBrk="0" fontAlgn="base" hangingPunct="0">
              <a:spcBef>
                <a:spcPct val="0"/>
              </a:spcBef>
              <a:spcAft>
                <a:spcPct val="0"/>
              </a:spcAft>
            </a:pPr>
            <a:r>
              <a:rPr lang="es-ES_tradnl" dirty="0"/>
              <a:t>La Iniciativa de Transparencia de la Industria Extractiva, ITIE por sus siglas en español pero conocida mundialmente con EITI, viene siendo promovida por CAMIPE desde el 2010. La misma contempla el proveer información transparente sobre la inversión de las rentas producto de la minería y conciliar las mismas con las cuentas nacionales, de manera que el Estado indique cuanto recibe por la actividad minera y las empresas transparenten cuánto pagan al gobierno por concepto de regalías, impuestos, concesiones o contratos especiales, etc. </a:t>
            </a:r>
            <a:endParaRPr lang="es-ES_tradnl" dirty="0" smtClean="0"/>
          </a:p>
          <a:p>
            <a:pPr lvl="0" algn="just" eaLnBrk="0" fontAlgn="base" hangingPunct="0">
              <a:spcBef>
                <a:spcPct val="0"/>
              </a:spcBef>
              <a:spcAft>
                <a:spcPct val="0"/>
              </a:spcAft>
            </a:pPr>
            <a:endParaRPr lang="es-ES" altLang="es-VE" dirty="0" smtClean="0">
              <a:latin typeface="Linux Libertine"/>
            </a:endParaRPr>
          </a:p>
          <a:p>
            <a:pPr lvl="0" algn="just" eaLnBrk="0" fontAlgn="base" hangingPunct="0">
              <a:spcBef>
                <a:spcPct val="0"/>
              </a:spcBef>
              <a:spcAft>
                <a:spcPct val="0"/>
              </a:spcAft>
            </a:pPr>
            <a:endParaRPr lang="es-ES" altLang="es-VE" dirty="0">
              <a:latin typeface="Linux Libertine"/>
            </a:endParaRPr>
          </a:p>
        </p:txBody>
      </p:sp>
    </p:spTree>
    <p:extLst>
      <p:ext uri="{BB962C8B-B14F-4D97-AF65-F5344CB8AC3E}">
        <p14:creationId xmlns:p14="http://schemas.microsoft.com/office/powerpoint/2010/main" val="2413991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082365"/>
            <a:ext cx="3235569" cy="1775635"/>
          </a:xfrm>
          <a:prstGeom prst="rect">
            <a:avLst/>
          </a:prstGeom>
        </p:spPr>
      </p:pic>
      <p:sp>
        <p:nvSpPr>
          <p:cNvPr id="5" name="Rectangle 4"/>
          <p:cNvSpPr/>
          <p:nvPr/>
        </p:nvSpPr>
        <p:spPr>
          <a:xfrm>
            <a:off x="1389184" y="205437"/>
            <a:ext cx="6096000" cy="4325992"/>
          </a:xfrm>
          <a:prstGeom prst="rect">
            <a:avLst/>
          </a:prstGeom>
        </p:spPr>
        <p:txBody>
          <a:bodyPr>
            <a:spAutoFit/>
          </a:bodyPr>
          <a:lstStyle/>
          <a:p>
            <a:pPr algn="just">
              <a:lnSpc>
                <a:spcPct val="115000"/>
              </a:lnSpc>
              <a:spcAft>
                <a:spcPts val="0"/>
              </a:spcAft>
            </a:pPr>
            <a:r>
              <a:rPr lang="es-ES_tradnl" sz="1200" b="1" dirty="0">
                <a:latin typeface="Arial" panose="020B0604020202020204" pitchFamily="34" charset="0"/>
                <a:ea typeface="Times New Roman" panose="02020603050405020304" pitchFamily="18" charset="0"/>
                <a:cs typeface="Times New Roman" panose="02020603050405020304" pitchFamily="18" charset="0"/>
              </a:rPr>
              <a:t>El primer grupo de contacto estuvo formado por:</a:t>
            </a:r>
            <a:endParaRPr lang="es-VE" sz="1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_tradnl" sz="1200" dirty="0">
                <a:latin typeface="Arial" panose="020B0604020202020204" pitchFamily="34" charset="0"/>
                <a:ea typeface="Times New Roman" panose="02020603050405020304" pitchFamily="18" charset="0"/>
                <a:cs typeface="Times New Roman" panose="02020603050405020304" pitchFamily="18" charset="0"/>
              </a:rPr>
              <a:t> </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1- Monseñor </a:t>
            </a:r>
            <a:r>
              <a:rPr lang="es-DO" sz="1200" dirty="0" err="1">
                <a:latin typeface="Arial" panose="020B0604020202020204" pitchFamily="34" charset="0"/>
                <a:ea typeface="Times New Roman" panose="02020603050405020304" pitchFamily="18" charset="0"/>
                <a:cs typeface="Times New Roman" panose="02020603050405020304" pitchFamily="18" charset="0"/>
              </a:rPr>
              <a:t>Agripino</a:t>
            </a:r>
            <a:r>
              <a:rPr lang="es-DO" sz="1200" dirty="0">
                <a:latin typeface="Arial" panose="020B0604020202020204" pitchFamily="34" charset="0"/>
                <a:ea typeface="Times New Roman" panose="02020603050405020304" pitchFamily="18" charset="0"/>
                <a:cs typeface="Times New Roman" panose="02020603050405020304" pitchFamily="18" charset="0"/>
              </a:rPr>
              <a:t> Núñez Collado	- Rector de la PUCMM.</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2- Lic. </a:t>
            </a:r>
            <a:r>
              <a:rPr lang="es-DO" sz="1200" dirty="0" err="1">
                <a:latin typeface="Arial" panose="020B0604020202020204" pitchFamily="34" charset="0"/>
                <a:ea typeface="Times New Roman" panose="02020603050405020304" pitchFamily="18" charset="0"/>
                <a:cs typeface="Times New Roman" panose="02020603050405020304" pitchFamily="18" charset="0"/>
              </a:rPr>
              <a:t>Pelegrín</a:t>
            </a:r>
            <a:r>
              <a:rPr lang="es-DO" sz="1200" dirty="0">
                <a:latin typeface="Arial" panose="020B0604020202020204" pitchFamily="34" charset="0"/>
                <a:ea typeface="Times New Roman" panose="02020603050405020304" pitchFamily="18" charset="0"/>
                <a:cs typeface="Times New Roman" panose="02020603050405020304" pitchFamily="18" charset="0"/>
              </a:rPr>
              <a:t> Castillo			- Diputado al Congreso Nacional. </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3- Ing. Octavio López T.      			- Director General de Minería (Representado   </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  	  					  </a:t>
            </a:r>
            <a:r>
              <a:rPr lang="en-US" sz="1200" dirty="0" err="1">
                <a:latin typeface="Arial" panose="020B0604020202020204" pitchFamily="34" charset="0"/>
                <a:ea typeface="Times New Roman" panose="02020603050405020304" pitchFamily="18" charset="0"/>
                <a:cs typeface="Times New Roman" panose="02020603050405020304" pitchFamily="18" charset="0"/>
              </a:rPr>
              <a:t>por</a:t>
            </a:r>
            <a:r>
              <a:rPr lang="en-US" sz="1200" dirty="0">
                <a:latin typeface="Arial" panose="020B0604020202020204" pitchFamily="34" charset="0"/>
                <a:ea typeface="Times New Roman" panose="02020603050405020304" pitchFamily="18" charset="0"/>
                <a:cs typeface="Times New Roman" panose="02020603050405020304" pitchFamily="18" charset="0"/>
              </a:rPr>
              <a:t> Ing. Ramon </a:t>
            </a:r>
            <a:r>
              <a:rPr lang="en-US" sz="1200" dirty="0" err="1">
                <a:latin typeface="Arial" panose="020B0604020202020204" pitchFamily="34" charset="0"/>
                <a:ea typeface="Times New Roman" panose="02020603050405020304" pitchFamily="18" charset="0"/>
                <a:cs typeface="Times New Roman" panose="02020603050405020304" pitchFamily="18" charset="0"/>
              </a:rPr>
              <a:t>Morrobel</a:t>
            </a:r>
            <a:r>
              <a:rPr lang="en-US" sz="1200" dirty="0">
                <a:latin typeface="Arial" panose="020B0604020202020204" pitchFamily="34" charset="0"/>
                <a:ea typeface="Times New Roman" panose="02020603050405020304" pitchFamily="18" charset="0"/>
                <a:cs typeface="Times New Roman" panose="02020603050405020304" pitchFamily="18" charset="0"/>
              </a:rPr>
              <a:t>).</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200" dirty="0">
                <a:latin typeface="Arial" panose="020B0604020202020204" pitchFamily="34" charset="0"/>
                <a:ea typeface="Times New Roman" panose="02020603050405020304" pitchFamily="18" charset="0"/>
                <a:cs typeface="Times New Roman" panose="02020603050405020304" pitchFamily="18" charset="0"/>
              </a:rPr>
              <a:t>4- Ing. </a:t>
            </a:r>
            <a:r>
              <a:rPr lang="es-DO" sz="1200" dirty="0">
                <a:latin typeface="Arial" panose="020B0604020202020204" pitchFamily="34" charset="0"/>
                <a:ea typeface="Times New Roman" panose="02020603050405020304" pitchFamily="18" charset="0"/>
                <a:cs typeface="Times New Roman" panose="02020603050405020304" pitchFamily="18" charset="0"/>
              </a:rPr>
              <a:t>Santiago Muñoz      	  		- Director del Servicio Geológico Nacional.</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5- Lic. Luis R. Pellerano     			- Presidente CAMIPE </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  (Representado por Juan Gil)</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6- Ing. Hugo Domínguez     			- Presidente de la </a:t>
            </a:r>
            <a:r>
              <a:rPr lang="es-DO" sz="1200" dirty="0" err="1">
                <a:latin typeface="Arial" panose="020B0604020202020204" pitchFamily="34" charset="0"/>
                <a:ea typeface="Times New Roman" panose="02020603050405020304" pitchFamily="18" charset="0"/>
                <a:cs typeface="Times New Roman" panose="02020603050405020304" pitchFamily="18" charset="0"/>
              </a:rPr>
              <a:t>Sodogeo</a:t>
            </a:r>
            <a:r>
              <a:rPr lang="es-DO" sz="1200" dirty="0">
                <a:latin typeface="Arial" panose="020B0604020202020204" pitchFamily="34" charset="0"/>
                <a:ea typeface="Times New Roman" panose="02020603050405020304" pitchFamily="18" charset="0"/>
                <a:cs typeface="Times New Roman" panose="02020603050405020304" pitchFamily="18" charset="0"/>
              </a:rPr>
              <a:t> (Representado por </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						  Salvador </a:t>
            </a:r>
            <a:r>
              <a:rPr lang="es-DO" sz="1200" dirty="0" err="1">
                <a:latin typeface="Arial" panose="020B0604020202020204" pitchFamily="34" charset="0"/>
                <a:ea typeface="Times New Roman" panose="02020603050405020304" pitchFamily="18" charset="0"/>
                <a:cs typeface="Times New Roman" panose="02020603050405020304" pitchFamily="18" charset="0"/>
              </a:rPr>
              <a:t>Brouwer</a:t>
            </a:r>
            <a:r>
              <a:rPr lang="es-DO" sz="1200" dirty="0">
                <a:latin typeface="Arial" panose="020B0604020202020204" pitchFamily="34" charset="0"/>
                <a:ea typeface="Times New Roman" panose="02020603050405020304" pitchFamily="18" charset="0"/>
                <a:cs typeface="Times New Roman" panose="02020603050405020304" pitchFamily="18" charset="0"/>
              </a:rPr>
              <a:t>).</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7- Lic. Méjico Ángeles        			- </a:t>
            </a:r>
            <a:r>
              <a:rPr lang="es-DO" sz="1200" dirty="0" err="1">
                <a:latin typeface="Arial" panose="020B0604020202020204" pitchFamily="34" charset="0"/>
                <a:ea typeface="Times New Roman" panose="02020603050405020304" pitchFamily="18" charset="0"/>
                <a:cs typeface="Times New Roman" panose="02020603050405020304" pitchFamily="18" charset="0"/>
              </a:rPr>
              <a:t>Barrick</a:t>
            </a:r>
            <a:r>
              <a:rPr lang="es-DO" sz="1200" dirty="0">
                <a:latin typeface="Arial" panose="020B0604020202020204" pitchFamily="34" charset="0"/>
                <a:ea typeface="Times New Roman" panose="02020603050405020304" pitchFamily="18" charset="0"/>
                <a:cs typeface="Times New Roman" panose="02020603050405020304" pitchFamily="18" charset="0"/>
              </a:rPr>
              <a:t>-Gold.</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8- Ing. Juan Faña			 </a:t>
            </a:r>
            <a:r>
              <a:rPr lang="es-DO" sz="1200" dirty="0" smtClean="0">
                <a:latin typeface="Arial" panose="020B0604020202020204" pitchFamily="34" charset="0"/>
                <a:ea typeface="Times New Roman" panose="02020603050405020304" pitchFamily="18" charset="0"/>
                <a:cs typeface="Times New Roman" panose="02020603050405020304" pitchFamily="18" charset="0"/>
              </a:rPr>
              <a:t>- </a:t>
            </a:r>
            <a:r>
              <a:rPr lang="es-DO" sz="1200" dirty="0" err="1">
                <a:latin typeface="Arial" panose="020B0604020202020204" pitchFamily="34" charset="0"/>
                <a:ea typeface="Times New Roman" panose="02020603050405020304" pitchFamily="18" charset="0"/>
                <a:cs typeface="Times New Roman" panose="02020603050405020304" pitchFamily="18" charset="0"/>
              </a:rPr>
              <a:t>Falconbridge</a:t>
            </a:r>
            <a:r>
              <a:rPr lang="es-DO" sz="1200" dirty="0">
                <a:latin typeface="Arial" panose="020B0604020202020204" pitchFamily="34" charset="0"/>
                <a:ea typeface="Times New Roman" panose="02020603050405020304" pitchFamily="18" charset="0"/>
                <a:cs typeface="Times New Roman" panose="02020603050405020304" pitchFamily="18" charset="0"/>
              </a:rPr>
              <a:t>.</a:t>
            </a:r>
            <a:endParaRPr lang="es-V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DO" sz="1200" dirty="0">
                <a:latin typeface="Arial" panose="020B0604020202020204" pitchFamily="34" charset="0"/>
                <a:ea typeface="Times New Roman" panose="02020603050405020304" pitchFamily="18" charset="0"/>
                <a:cs typeface="Times New Roman" panose="02020603050405020304" pitchFamily="18" charset="0"/>
              </a:rPr>
              <a:t>9- Ing. Miguel Peña			</a:t>
            </a:r>
            <a:r>
              <a:rPr lang="es-DO" sz="1200" dirty="0" smtClean="0">
                <a:latin typeface="Arial" panose="020B0604020202020204" pitchFamily="34" charset="0"/>
                <a:ea typeface="Times New Roman" panose="02020603050405020304" pitchFamily="18" charset="0"/>
                <a:cs typeface="Times New Roman" panose="02020603050405020304" pitchFamily="18" charset="0"/>
              </a:rPr>
              <a:t>-  </a:t>
            </a:r>
            <a:r>
              <a:rPr lang="es-DO" sz="1200" dirty="0">
                <a:latin typeface="Arial" panose="020B0604020202020204" pitchFamily="34" charset="0"/>
                <a:ea typeface="Times New Roman" panose="02020603050405020304" pitchFamily="18" charset="0"/>
                <a:cs typeface="Times New Roman" panose="02020603050405020304" pitchFamily="18" charset="0"/>
              </a:rPr>
              <a:t>Ex DGM y Ex. Director Unidad Corporativa </a:t>
            </a:r>
            <a:r>
              <a:rPr lang="es-VE" sz="1200" dirty="0" smtClean="0">
                <a:latin typeface="Calibri" panose="020F0502020204030204" pitchFamily="34" charset="0"/>
                <a:ea typeface="Times New Roman" panose="02020603050405020304" pitchFamily="18" charset="0"/>
                <a:cs typeface="Times New Roman" panose="02020603050405020304" pitchFamily="18" charset="0"/>
              </a:rPr>
              <a:t>                                                                                                 </a:t>
            </a:r>
            <a:r>
              <a:rPr lang="es-DO" sz="1200" dirty="0" smtClean="0">
                <a:latin typeface="Arial" panose="020B0604020202020204" pitchFamily="34" charset="0"/>
                <a:ea typeface="Times New Roman" panose="02020603050405020304" pitchFamily="18" charset="0"/>
                <a:cs typeface="Times New Roman" panose="02020603050405020304" pitchFamily="18" charset="0"/>
              </a:rPr>
              <a:t>Minera</a:t>
            </a:r>
            <a:r>
              <a:rPr lang="es-DO" sz="1200" dirty="0">
                <a:latin typeface="Arial" panose="020B0604020202020204" pitchFamily="34" charset="0"/>
                <a:ea typeface="Times New Roman" panose="02020603050405020304" pitchFamily="18" charset="0"/>
                <a:cs typeface="Times New Roman" panose="02020603050405020304" pitchFamily="18" charset="0"/>
              </a:rPr>
              <a:t>.</a:t>
            </a:r>
            <a:endParaRPr lang="es-V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666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4745" y="5045874"/>
            <a:ext cx="3235569" cy="1775635"/>
          </a:xfrm>
          <a:prstGeom prst="rect">
            <a:avLst/>
          </a:prstGeom>
        </p:spPr>
      </p:pic>
      <p:sp>
        <p:nvSpPr>
          <p:cNvPr id="4" name="Rectangle 3"/>
          <p:cNvSpPr/>
          <p:nvPr/>
        </p:nvSpPr>
        <p:spPr>
          <a:xfrm>
            <a:off x="1193800" y="517526"/>
            <a:ext cx="8204200" cy="4887685"/>
          </a:xfrm>
          <a:prstGeom prst="rect">
            <a:avLst/>
          </a:prstGeom>
        </p:spPr>
        <p:txBody>
          <a:bodyPr wrap="square">
            <a:spAutoFit/>
          </a:bodyPr>
          <a:lstStyle/>
          <a:p>
            <a:pPr algn="just">
              <a:lnSpc>
                <a:spcPct val="115000"/>
              </a:lnSpc>
              <a:spcAft>
                <a:spcPts val="0"/>
              </a:spcAft>
            </a:pPr>
            <a:r>
              <a:rPr lang="es-ES" sz="1600" dirty="0" smtClean="0">
                <a:latin typeface="Arial" panose="020B0604020202020204" pitchFamily="34" charset="0"/>
                <a:ea typeface="Calibri" panose="020F0502020204030204" pitchFamily="34" charset="0"/>
                <a:cs typeface="Times New Roman" panose="02020603050405020304" pitchFamily="18" charset="0"/>
              </a:rPr>
              <a:t>2012: CAMIPE dentro </a:t>
            </a:r>
            <a:r>
              <a:rPr lang="es-ES" sz="1600" dirty="0">
                <a:latin typeface="Arial" panose="020B0604020202020204" pitchFamily="34" charset="0"/>
                <a:ea typeface="Calibri" panose="020F0502020204030204" pitchFamily="34" charset="0"/>
                <a:cs typeface="Times New Roman" panose="02020603050405020304" pitchFamily="18" charset="0"/>
              </a:rPr>
              <a:t>de su Plan de Desarrollo incluye dentro de los ejes estratégicos la adhesión al EITI y con ello se da la tarea de promover la iniciativa en el país.</a:t>
            </a:r>
            <a:endParaRPr lang="es-V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600" dirty="0">
                <a:latin typeface="Arial" panose="020B0604020202020204" pitchFamily="34" charset="0"/>
                <a:ea typeface="Calibri" panose="020F0502020204030204" pitchFamily="34" charset="0"/>
                <a:cs typeface="Times New Roman" panose="02020603050405020304" pitchFamily="18" charset="0"/>
              </a:rPr>
              <a:t> </a:t>
            </a:r>
            <a:endParaRPr lang="es-V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2014: Por </a:t>
            </a:r>
            <a:r>
              <a:rPr lang="es-ES_tradnl" sz="1600" dirty="0">
                <a:latin typeface="Arial" panose="020B0604020202020204" pitchFamily="34" charset="0"/>
                <a:ea typeface="Times New Roman" panose="02020603050405020304" pitchFamily="18" charset="0"/>
                <a:cs typeface="Times New Roman" panose="02020603050405020304" pitchFamily="18" charset="0"/>
              </a:rPr>
              <a:t>primera vez, públicamente, un funcionario del Gobierno daba explicaciones sobre cómo y dónde se estaban invirtiendo los resultados de los aportes del sector minero, cuando el Ministro Administrativo de la Presidencia, José Ramón Peralta, afirmó que de los más de RD$12,000 millones que ha recibido el fisco de la minería, una gran partida estaba siendo aplicada al desarrollo de nuevas aulas para mejorar la educación de nuestro país, a la construcción de 100 centros de diagnósticos y en la remodelación de hospitales para mejorar la calidad de vida de los dominicanos. </a:t>
            </a:r>
            <a:endParaRPr lang="es-V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_tradnl" sz="1600" dirty="0">
                <a:latin typeface="Arial" panose="020B0604020202020204" pitchFamily="34" charset="0"/>
                <a:ea typeface="Times New Roman" panose="02020603050405020304" pitchFamily="18" charset="0"/>
                <a:cs typeface="Times New Roman" panose="02020603050405020304" pitchFamily="18" charset="0"/>
              </a:rPr>
              <a:t> </a:t>
            </a:r>
            <a:endParaRPr lang="es-V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_tradnl" sz="1600" dirty="0">
                <a:latin typeface="Arial" panose="020B0604020202020204" pitchFamily="34" charset="0"/>
                <a:ea typeface="Times New Roman" panose="02020603050405020304" pitchFamily="18" charset="0"/>
                <a:cs typeface="Times New Roman" panose="02020603050405020304" pitchFamily="18" charset="0"/>
              </a:rPr>
              <a:t>Este gesto reforzó los esfuerzos realizados por el ex Ministro de Energía y Minas Lic. </a:t>
            </a:r>
            <a:r>
              <a:rPr lang="es-ES_tradnl" sz="1600" dirty="0" err="1">
                <a:latin typeface="Arial" panose="020B0604020202020204" pitchFamily="34" charset="0"/>
                <a:ea typeface="Times New Roman" panose="02020603050405020304" pitchFamily="18" charset="0"/>
                <a:cs typeface="Times New Roman" panose="02020603050405020304" pitchFamily="18" charset="0"/>
              </a:rPr>
              <a:t>Pelegrín</a:t>
            </a:r>
            <a:r>
              <a:rPr lang="es-ES_tradnl" sz="1600" dirty="0">
                <a:latin typeface="Arial" panose="020B0604020202020204" pitchFamily="34" charset="0"/>
                <a:ea typeface="Times New Roman" panose="02020603050405020304" pitchFamily="18" charset="0"/>
                <a:cs typeface="Times New Roman" panose="02020603050405020304" pitchFamily="18" charset="0"/>
              </a:rPr>
              <a:t> Castillo a mediados del 2014 y que luego fueron retomados con la designación del nuevo Ministro de Energía y Mina el Sr. Antonio Isa Conde, como un mandato directo de la presidencia. En mayo del 2015 el Presidente Danilo Medina designó al Ministro Isa Conde como </a:t>
            </a:r>
            <a:r>
              <a:rPr lang="es-ES_tradnl" sz="1600" i="1" dirty="0" err="1">
                <a:latin typeface="Arial" panose="020B0604020202020204" pitchFamily="34" charset="0"/>
                <a:ea typeface="Times New Roman" panose="02020603050405020304" pitchFamily="18" charset="0"/>
                <a:cs typeface="Times New Roman" panose="02020603050405020304" pitchFamily="18" charset="0"/>
              </a:rPr>
              <a:t>Champion</a:t>
            </a:r>
            <a:r>
              <a:rPr lang="es-ES_tradnl" sz="1600" dirty="0">
                <a:latin typeface="Arial" panose="020B0604020202020204" pitchFamily="34" charset="0"/>
                <a:ea typeface="Times New Roman" panose="02020603050405020304" pitchFamily="18" charset="0"/>
                <a:cs typeface="Times New Roman" panose="02020603050405020304" pitchFamily="18" charset="0"/>
              </a:rPr>
              <a:t> del país y le otorga los poderes para proceder a dar los pasos para la implementación del EITI.</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0947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082365"/>
            <a:ext cx="3235569" cy="1775635"/>
          </a:xfrm>
          <a:prstGeom prst="rect">
            <a:avLst/>
          </a:prstGeom>
        </p:spPr>
      </p:pic>
      <p:sp>
        <p:nvSpPr>
          <p:cNvPr id="4" name="Rectangle 3"/>
          <p:cNvSpPr/>
          <p:nvPr/>
        </p:nvSpPr>
        <p:spPr>
          <a:xfrm>
            <a:off x="1003300" y="876300"/>
            <a:ext cx="8699500" cy="3596369"/>
          </a:xfrm>
          <a:prstGeom prst="rect">
            <a:avLst/>
          </a:prstGeom>
        </p:spPr>
        <p:txBody>
          <a:bodyPr wrap="square">
            <a:spAutoFit/>
          </a:bodyPr>
          <a:lstStyle/>
          <a:p>
            <a:pPr algn="just">
              <a:lnSpc>
                <a:spcPct val="115000"/>
              </a:lnSpc>
              <a:spcAft>
                <a:spcPts val="0"/>
              </a:spcAft>
            </a:pPr>
            <a:r>
              <a:rPr lang="es-ES_tradnl" dirty="0" smtClean="0">
                <a:latin typeface="Arial" panose="020B0604020202020204" pitchFamily="34" charset="0"/>
                <a:ea typeface="Times New Roman" panose="02020603050405020304" pitchFamily="18" charset="0"/>
                <a:cs typeface="Times New Roman" panose="02020603050405020304" pitchFamily="18" charset="0"/>
              </a:rPr>
              <a:t>Desde el junio 2015 </a:t>
            </a:r>
            <a:r>
              <a:rPr lang="es-ES_tradnl" dirty="0">
                <a:latin typeface="Arial" panose="020B0604020202020204" pitchFamily="34" charset="0"/>
                <a:ea typeface="Times New Roman" panose="02020603050405020304" pitchFamily="18" charset="0"/>
                <a:cs typeface="Times New Roman" panose="02020603050405020304" pitchFamily="18" charset="0"/>
              </a:rPr>
              <a:t>hasta el 23 de diciembre del 2015, primero a través del Comité Impulsor y finalmente desde noviembre de ese año, por los miembros de la Comisión Nacional designada para estos fines, se completaron todos los procedimientos y documentación que permitieron someter la solicitud de candidatura de la República Dominicana al EITI a finales del 2015.</a:t>
            </a:r>
            <a:endParaRPr lang="es-V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1054735" algn="l"/>
              </a:tabLst>
            </a:pPr>
            <a:r>
              <a:rPr lang="es-ES_tradnl" dirty="0">
                <a:latin typeface="Arial" panose="020B0604020202020204" pitchFamily="34" charset="0"/>
                <a:ea typeface="Times New Roman" panose="02020603050405020304" pitchFamily="18" charset="0"/>
                <a:cs typeface="Times New Roman" panose="02020603050405020304" pitchFamily="18" charset="0"/>
              </a:rPr>
              <a:t>	</a:t>
            </a:r>
            <a:endParaRPr lang="es-VE"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_tradnl" dirty="0">
                <a:latin typeface="Arial" panose="020B0604020202020204" pitchFamily="34" charset="0"/>
                <a:ea typeface="Times New Roman" panose="02020603050405020304" pitchFamily="18" charset="0"/>
                <a:cs typeface="Times New Roman" panose="02020603050405020304" pitchFamily="18" charset="0"/>
              </a:rPr>
              <a:t>Desde ese momento y hasta septiembre del 2017 la Comisión Nacional trabajó arduamente para completar todos los requisitos y someter el Primer Informe EITI para ser País Cumplidor. </a:t>
            </a:r>
            <a:r>
              <a:rPr lang="es-ES_tradnl" dirty="0" smtClean="0">
                <a:latin typeface="Arial" panose="020B0604020202020204" pitchFamily="34" charset="0"/>
                <a:ea typeface="Times New Roman" panose="02020603050405020304" pitchFamily="18" charset="0"/>
                <a:cs typeface="Times New Roman" panose="02020603050405020304" pitchFamily="18" charset="0"/>
              </a:rPr>
              <a:t>Para ello dedicó unas 2,600 horas de trabajo formales en 40 sesiones válidas en adición a las 1,216 horas de trabajo dedicadas al estudio del Anteproyecto de Ley Minera Nacional.</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5103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082365"/>
            <a:ext cx="3235569" cy="1775635"/>
          </a:xfrm>
          <a:prstGeom prst="rect">
            <a:avLst/>
          </a:prstGeom>
        </p:spPr>
      </p:pic>
      <p:sp>
        <p:nvSpPr>
          <p:cNvPr id="2" name="Rectangle 1"/>
          <p:cNvSpPr/>
          <p:nvPr/>
        </p:nvSpPr>
        <p:spPr>
          <a:xfrm>
            <a:off x="1079500" y="393700"/>
            <a:ext cx="8064500" cy="5295296"/>
          </a:xfrm>
          <a:prstGeom prst="rect">
            <a:avLst/>
          </a:prstGeom>
        </p:spPr>
        <p:txBody>
          <a:bodyPr wrap="square">
            <a:spAutoFit/>
          </a:bodyPr>
          <a:lstStyle/>
          <a:p>
            <a:pPr algn="just">
              <a:lnSpc>
                <a:spcPct val="115000"/>
              </a:lnSpc>
              <a:spcAft>
                <a:spcPts val="0"/>
              </a:spcAft>
            </a:pPr>
            <a:r>
              <a:rPr lang="es-ES_tradnl" b="1" dirty="0" smtClean="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Síntesis de las principales acciones </a:t>
            </a:r>
          </a:p>
          <a:p>
            <a:pPr algn="just">
              <a:lnSpc>
                <a:spcPct val="115000"/>
              </a:lnSpc>
              <a:spcAft>
                <a:spcPts val="0"/>
              </a:spcAft>
            </a:pPr>
            <a:endParaRPr lang="es-ES_tradnl"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ES_tradnl" dirty="0" smtClean="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Año 1- 2015 </a:t>
            </a:r>
          </a:p>
          <a:p>
            <a:pPr algn="just">
              <a:lnSpc>
                <a:spcPct val="115000"/>
              </a:lnSpc>
              <a:spcAft>
                <a:spcPts val="0"/>
              </a:spcAft>
            </a:pPr>
            <a:endParaRPr lang="es-ES_tradnl" sz="16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0"/>
              </a:spcAft>
              <a:buFontTx/>
              <a:buChar char="-"/>
            </a:pPr>
            <a:r>
              <a:rPr lang="es-ES_tradnl" sz="1600" dirty="0" smtClean="0">
                <a:latin typeface="Arial" panose="020B0604020202020204" pitchFamily="34" charset="0"/>
                <a:ea typeface="Calibri" panose="020F0502020204030204" pitchFamily="34" charset="0"/>
                <a:cs typeface="Times New Roman" panose="02020603050405020304" pitchFamily="18" charset="0"/>
              </a:rPr>
              <a:t>Segundo semestre 2015: </a:t>
            </a:r>
            <a:r>
              <a:rPr lang="es-ES_tradnl" sz="1600" dirty="0" smtClean="0"/>
              <a:t>MEM reactivó grupo </a:t>
            </a:r>
            <a:r>
              <a:rPr lang="es-ES_tradnl" sz="1600" dirty="0"/>
              <a:t>de trabajo llamado a impulsar el proceso EITI espacio que contó con la representación del sector público, sector privado y de la sociedad civil. </a:t>
            </a:r>
            <a:r>
              <a:rPr lang="es-ES_tradnl" sz="1600" dirty="0" smtClean="0"/>
              <a:t>Este </a:t>
            </a:r>
            <a:r>
              <a:rPr lang="es-ES_tradnl" sz="1600" dirty="0"/>
              <a:t>equipo empezó un ejercicio de alineación de conceptos, logrando establecer compromisos, involucrando actores que más adelante resultarían claves para el proceso de redacción del Primer Informe EITI del país. Este Comité impulsor sienta las bases y genera los primeros borradores que sirvieron al debate de las primeras sesiones de trabajo de la  Comisión Nacional del EITI República Dominicana, protagonista principal de iniciativa en el </a:t>
            </a:r>
            <a:r>
              <a:rPr lang="es-ES_tradnl" sz="1600" dirty="0" smtClean="0"/>
              <a:t>país.</a:t>
            </a:r>
          </a:p>
          <a:p>
            <a:pPr marL="285750" indent="-285750" algn="just">
              <a:lnSpc>
                <a:spcPct val="115000"/>
              </a:lnSpc>
              <a:spcAft>
                <a:spcPts val="0"/>
              </a:spcAft>
              <a:buFontTx/>
              <a:buChar char="-"/>
            </a:pPr>
            <a:endParaRPr lang="es-ES_tradnl" sz="16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0"/>
              </a:spcAft>
              <a:buFontTx/>
              <a:buChar char="-"/>
            </a:pPr>
            <a:r>
              <a:rPr lang="es-ES_tradnl" sz="1600" dirty="0" smtClean="0">
                <a:effectLst/>
                <a:latin typeface="Arial" panose="020B0604020202020204" pitchFamily="34" charset="0"/>
                <a:ea typeface="Calibri" panose="020F0502020204030204" pitchFamily="34" charset="0"/>
                <a:cs typeface="Times New Roman" panose="02020603050405020304" pitchFamily="18" charset="0"/>
              </a:rPr>
              <a:t>El 3 de diciembre de 2015 se celebra la primera reunión de la Comisión</a:t>
            </a:r>
            <a:r>
              <a:rPr lang="es-ES_tradnl" sz="1600" dirty="0" smtClean="0">
                <a:latin typeface="Arial" panose="020B0604020202020204" pitchFamily="34" charset="0"/>
                <a:ea typeface="Calibri" panose="020F0502020204030204" pitchFamily="34" charset="0"/>
                <a:cs typeface="Times New Roman" panose="02020603050405020304" pitchFamily="18" charset="0"/>
              </a:rPr>
              <a:t> Nacional.</a:t>
            </a:r>
          </a:p>
          <a:p>
            <a:pPr marL="285750" indent="-285750" algn="just">
              <a:lnSpc>
                <a:spcPct val="115000"/>
              </a:lnSpc>
              <a:spcAft>
                <a:spcPts val="0"/>
              </a:spcAft>
              <a:buFontTx/>
              <a:buChar char="-"/>
            </a:pPr>
            <a:r>
              <a:rPr lang="es-ES_tradnl" sz="1600" dirty="0" smtClean="0">
                <a:effectLst/>
                <a:latin typeface="Arial" panose="020B0604020202020204" pitchFamily="34" charset="0"/>
                <a:ea typeface="Calibri" panose="020F0502020204030204" pitchFamily="34" charset="0"/>
                <a:cs typeface="Times New Roman" panose="02020603050405020304" pitchFamily="18" charset="0"/>
              </a:rPr>
              <a:t>25 de diciembre de 2015 se somete Candidatura País al EITI y se somete reglamento nacional y se realiza el plan de trabajo para el 2016.</a:t>
            </a:r>
            <a:endParaRPr lang="es-ES_tradnl"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574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082365"/>
            <a:ext cx="3235569" cy="1775635"/>
          </a:xfrm>
          <a:prstGeom prst="rect">
            <a:avLst/>
          </a:prstGeom>
        </p:spPr>
      </p:pic>
      <p:sp>
        <p:nvSpPr>
          <p:cNvPr id="2" name="Rectangle 1"/>
          <p:cNvSpPr/>
          <p:nvPr/>
        </p:nvSpPr>
        <p:spPr>
          <a:xfrm>
            <a:off x="1079500" y="393700"/>
            <a:ext cx="8064500" cy="5295296"/>
          </a:xfrm>
          <a:prstGeom prst="rect">
            <a:avLst/>
          </a:prstGeom>
        </p:spPr>
        <p:txBody>
          <a:bodyPr wrap="square">
            <a:spAutoFit/>
          </a:bodyPr>
          <a:lstStyle/>
          <a:p>
            <a:pPr algn="just">
              <a:lnSpc>
                <a:spcPct val="115000"/>
              </a:lnSpc>
              <a:spcAft>
                <a:spcPts val="0"/>
              </a:spcAft>
            </a:pPr>
            <a:r>
              <a:rPr lang="es-ES_tradnl" b="1" dirty="0" smtClean="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Síntesis de las principales acciones </a:t>
            </a:r>
          </a:p>
          <a:p>
            <a:pPr algn="just">
              <a:lnSpc>
                <a:spcPct val="115000"/>
              </a:lnSpc>
              <a:spcAft>
                <a:spcPts val="0"/>
              </a:spcAft>
            </a:pPr>
            <a:endParaRPr lang="es-ES_tradnl"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ES_tradnl" dirty="0" smtClean="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Año 1- 2015 </a:t>
            </a:r>
          </a:p>
          <a:p>
            <a:pPr algn="just">
              <a:lnSpc>
                <a:spcPct val="115000"/>
              </a:lnSpc>
              <a:spcAft>
                <a:spcPts val="0"/>
              </a:spcAft>
            </a:pPr>
            <a:endParaRPr lang="es-ES_tradnl" sz="16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0"/>
              </a:spcAft>
              <a:buFontTx/>
              <a:buChar char="-"/>
            </a:pPr>
            <a:r>
              <a:rPr lang="es-ES_tradnl" sz="1600" dirty="0" smtClean="0">
                <a:latin typeface="Arial" panose="020B0604020202020204" pitchFamily="34" charset="0"/>
                <a:ea typeface="Calibri" panose="020F0502020204030204" pitchFamily="34" charset="0"/>
                <a:cs typeface="Times New Roman" panose="02020603050405020304" pitchFamily="18" charset="0"/>
              </a:rPr>
              <a:t>Segundo semestre 2015: </a:t>
            </a:r>
            <a:r>
              <a:rPr lang="es-ES_tradnl" sz="1600" dirty="0" smtClean="0"/>
              <a:t>MEM reactivó grupo </a:t>
            </a:r>
            <a:r>
              <a:rPr lang="es-ES_tradnl" sz="1600" dirty="0"/>
              <a:t>de trabajo llamado a impulsar el proceso EITI espacio que contó con la representación del sector público, sector privado y de la sociedad civil. </a:t>
            </a:r>
            <a:r>
              <a:rPr lang="es-ES_tradnl" sz="1600" dirty="0" smtClean="0"/>
              <a:t>Este </a:t>
            </a:r>
            <a:r>
              <a:rPr lang="es-ES_tradnl" sz="1600" dirty="0"/>
              <a:t>equipo empezó un ejercicio de alineación de conceptos, logrando establecer compromisos, involucrando actores que más adelante resultarían claves para el proceso de redacción del Primer Informe EITI del país. Este Comité impulsor sienta las bases y genera los primeros borradores que sirvieron al debate de las primeras sesiones de trabajo de la  Comisión Nacional del EITI República Dominicana, protagonista principal de iniciativa en el </a:t>
            </a:r>
            <a:r>
              <a:rPr lang="es-ES_tradnl" sz="1600" dirty="0" smtClean="0"/>
              <a:t>país.</a:t>
            </a:r>
          </a:p>
          <a:p>
            <a:pPr marL="285750" indent="-285750" algn="just">
              <a:lnSpc>
                <a:spcPct val="115000"/>
              </a:lnSpc>
              <a:spcAft>
                <a:spcPts val="0"/>
              </a:spcAft>
              <a:buFontTx/>
              <a:buChar char="-"/>
            </a:pPr>
            <a:endParaRPr lang="es-ES_tradnl" sz="16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0"/>
              </a:spcAft>
              <a:buFontTx/>
              <a:buChar char="-"/>
            </a:pPr>
            <a:r>
              <a:rPr lang="es-ES_tradnl" sz="1600" dirty="0" smtClean="0">
                <a:effectLst/>
                <a:latin typeface="Arial" panose="020B0604020202020204" pitchFamily="34" charset="0"/>
                <a:ea typeface="Calibri" panose="020F0502020204030204" pitchFamily="34" charset="0"/>
                <a:cs typeface="Times New Roman" panose="02020603050405020304" pitchFamily="18" charset="0"/>
              </a:rPr>
              <a:t>El 3 de diciembre de 2015 se celebra la primera reunión de la Comisión</a:t>
            </a:r>
            <a:r>
              <a:rPr lang="es-ES_tradnl" sz="1600" dirty="0" smtClean="0">
                <a:latin typeface="Arial" panose="020B0604020202020204" pitchFamily="34" charset="0"/>
                <a:ea typeface="Calibri" panose="020F0502020204030204" pitchFamily="34" charset="0"/>
                <a:cs typeface="Times New Roman" panose="02020603050405020304" pitchFamily="18" charset="0"/>
              </a:rPr>
              <a:t> Nacional.</a:t>
            </a:r>
          </a:p>
          <a:p>
            <a:pPr marL="285750" indent="-285750" algn="just">
              <a:lnSpc>
                <a:spcPct val="115000"/>
              </a:lnSpc>
              <a:spcAft>
                <a:spcPts val="0"/>
              </a:spcAft>
              <a:buFontTx/>
              <a:buChar char="-"/>
            </a:pPr>
            <a:r>
              <a:rPr lang="es-ES_tradnl" sz="1600" dirty="0" smtClean="0">
                <a:effectLst/>
                <a:latin typeface="Arial" panose="020B0604020202020204" pitchFamily="34" charset="0"/>
                <a:ea typeface="Calibri" panose="020F0502020204030204" pitchFamily="34" charset="0"/>
                <a:cs typeface="Times New Roman" panose="02020603050405020304" pitchFamily="18" charset="0"/>
              </a:rPr>
              <a:t>25 de diciembre de 2015 se somete Candidatura País al EITI y se somete reglamento nacional y se realiza el plan de trabajo para el 2016.</a:t>
            </a:r>
            <a:endParaRPr lang="es-ES_tradnl"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8095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082365"/>
            <a:ext cx="3235569" cy="1775635"/>
          </a:xfrm>
          <a:prstGeom prst="rect">
            <a:avLst/>
          </a:prstGeom>
        </p:spPr>
      </p:pic>
      <p:sp>
        <p:nvSpPr>
          <p:cNvPr id="2" name="Rectangle 1"/>
          <p:cNvSpPr/>
          <p:nvPr/>
        </p:nvSpPr>
        <p:spPr>
          <a:xfrm>
            <a:off x="1079500" y="393700"/>
            <a:ext cx="8064500" cy="5896999"/>
          </a:xfrm>
          <a:prstGeom prst="rect">
            <a:avLst/>
          </a:prstGeom>
        </p:spPr>
        <p:txBody>
          <a:bodyPr wrap="square">
            <a:spAutoFit/>
          </a:bodyPr>
          <a:lstStyle/>
          <a:p>
            <a:pPr algn="just">
              <a:lnSpc>
                <a:spcPct val="115000"/>
              </a:lnSpc>
              <a:spcAft>
                <a:spcPts val="0"/>
              </a:spcAft>
            </a:pPr>
            <a:r>
              <a:rPr lang="es-ES_tradnl" sz="2000" b="1"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Síntesis de las principales acciones </a:t>
            </a:r>
          </a:p>
          <a:p>
            <a:pPr algn="just">
              <a:lnSpc>
                <a:spcPct val="115000"/>
              </a:lnSpc>
              <a:spcAft>
                <a:spcPts val="0"/>
              </a:spcAft>
            </a:pPr>
            <a:endParaRPr lang="es-ES_tradnl" sz="2000" dirty="0">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0"/>
              </a:spcAft>
            </a:pPr>
            <a:r>
              <a:rPr lang="es-ES_tradnl" sz="20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Año 1- 2016 </a:t>
            </a:r>
          </a:p>
          <a:p>
            <a:pPr algn="just">
              <a:lnSpc>
                <a:spcPct val="115000"/>
              </a:lnSpc>
              <a:spcAft>
                <a:spcPts val="0"/>
              </a:spcAft>
            </a:pPr>
            <a:endParaRPr lang="es-ES_tradnl" sz="1400" dirty="0">
              <a:solidFill>
                <a:schemeClr val="accent1"/>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Tx/>
              <a:buChar char="-"/>
            </a:pPr>
            <a:r>
              <a:rPr lang="es-ES_tradnl" sz="1400" dirty="0" smtClean="0">
                <a:latin typeface="Arial" panose="020B0604020202020204" pitchFamily="34" charset="0"/>
                <a:ea typeface="Times New Roman" panose="02020603050405020304" pitchFamily="18" charset="0"/>
                <a:cs typeface="Arial" panose="020B0604020202020204" pitchFamily="34" charset="0"/>
              </a:rPr>
              <a:t>En el marco de la </a:t>
            </a:r>
            <a:r>
              <a:rPr lang="es-ES_tradnl" sz="1400" dirty="0" smtClean="0">
                <a:latin typeface="Arial" panose="020B0604020202020204" pitchFamily="34" charset="0"/>
                <a:cs typeface="Arial" panose="020B0604020202020204" pitchFamily="34" charset="0"/>
              </a:rPr>
              <a:t>7ma </a:t>
            </a:r>
            <a:r>
              <a:rPr lang="es-ES_tradnl" sz="1400" dirty="0">
                <a:latin typeface="Arial" panose="020B0604020202020204" pitchFamily="34" charset="0"/>
                <a:cs typeface="Arial" panose="020B0604020202020204" pitchFamily="34" charset="0"/>
              </a:rPr>
              <a:t>Conferencia Global del EITI, realizada en Lima Perú del 23 al 25 de Febrero de </a:t>
            </a:r>
            <a:r>
              <a:rPr lang="es-ES_tradnl" sz="1400" dirty="0" smtClean="0">
                <a:latin typeface="Arial" panose="020B0604020202020204" pitchFamily="34" charset="0"/>
                <a:cs typeface="Arial" panose="020B0604020202020204" pitchFamily="34" charset="0"/>
              </a:rPr>
              <a:t>2016</a:t>
            </a:r>
            <a:r>
              <a:rPr lang="es-ES_tradnl" sz="1400" dirty="0">
                <a:latin typeface="Arial" panose="020B0604020202020204" pitchFamily="34" charset="0"/>
                <a:cs typeface="Arial" panose="020B0604020202020204" pitchFamily="34" charset="0"/>
              </a:rPr>
              <a:t> </a:t>
            </a:r>
            <a:r>
              <a:rPr lang="es-ES_tradnl" sz="1400" dirty="0" smtClean="0">
                <a:latin typeface="Arial" panose="020B0604020202020204" pitchFamily="34" charset="0"/>
                <a:cs typeface="Arial" panose="020B0604020202020204" pitchFamily="34" charset="0"/>
              </a:rPr>
              <a:t>se presenta la Candidatura </a:t>
            </a:r>
            <a:r>
              <a:rPr lang="es-ES_tradnl" sz="1400" dirty="0" err="1" smtClean="0">
                <a:latin typeface="Arial" panose="020B0604020202020204" pitchFamily="34" charset="0"/>
                <a:cs typeface="Arial" panose="020B0604020202020204" pitchFamily="34" charset="0"/>
              </a:rPr>
              <a:t>Pais</a:t>
            </a:r>
            <a:r>
              <a:rPr lang="es-ES_tradnl" sz="1400" dirty="0" smtClean="0">
                <a:latin typeface="Arial" panose="020B0604020202020204" pitchFamily="34" charset="0"/>
                <a:cs typeface="Arial" panose="020B0604020202020204" pitchFamily="34" charset="0"/>
              </a:rPr>
              <a:t>, con la participación de Rosa De Los Santos, Luis Eduardo Diaz y Jose Sena como representantes del sector empresas.</a:t>
            </a:r>
          </a:p>
          <a:p>
            <a:pPr marL="285750" indent="-285750" algn="just">
              <a:lnSpc>
                <a:spcPct val="115000"/>
              </a:lnSpc>
              <a:buFontTx/>
              <a:buChar char="-"/>
            </a:pPr>
            <a:r>
              <a:rPr lang="es-ES_tradnl" sz="1400" dirty="0" smtClean="0">
                <a:latin typeface="Arial" panose="020B0604020202020204" pitchFamily="34" charset="0"/>
                <a:cs typeface="Arial" panose="020B0604020202020204" pitchFamily="34" charset="0"/>
              </a:rPr>
              <a:t>Se realizaron 19 sesiones </a:t>
            </a:r>
            <a:r>
              <a:rPr lang="es-DO" sz="1400" dirty="0">
                <a:latin typeface="Arial" panose="020B0604020202020204" pitchFamily="34" charset="0"/>
                <a:cs typeface="Arial" panose="020B0604020202020204" pitchFamily="34" charset="0"/>
              </a:rPr>
              <a:t>durante las  cuales en adición al Estudio de Alcance, se selecciona una política de datos abiertos y se desarrolla una hoja de ruta para la divulgación de los beneficiarios </a:t>
            </a:r>
            <a:r>
              <a:rPr lang="es-DO" sz="1400" dirty="0" smtClean="0">
                <a:latin typeface="Arial" panose="020B0604020202020204" pitchFamily="34" charset="0"/>
                <a:cs typeface="Arial" panose="020B0604020202020204" pitchFamily="34" charset="0"/>
              </a:rPr>
              <a:t>reales. </a:t>
            </a:r>
          </a:p>
          <a:p>
            <a:pPr marL="285750" indent="-285750" algn="just">
              <a:lnSpc>
                <a:spcPct val="115000"/>
              </a:lnSpc>
              <a:buFontTx/>
              <a:buChar char="-"/>
            </a:pPr>
            <a:r>
              <a:rPr lang="es-DO" sz="1400" dirty="0" smtClean="0">
                <a:latin typeface="Arial" panose="020B0604020202020204" pitchFamily="34" charset="0"/>
                <a:cs typeface="Arial" panose="020B0604020202020204" pitchFamily="34" charset="0"/>
              </a:rPr>
              <a:t>Se realiza la 1ra visita una de las empresas mineras: PVDC</a:t>
            </a:r>
          </a:p>
          <a:p>
            <a:pPr marL="285750" indent="-285750" algn="just">
              <a:lnSpc>
                <a:spcPct val="115000"/>
              </a:lnSpc>
              <a:buFontTx/>
              <a:buChar char="-"/>
            </a:pPr>
            <a:r>
              <a:rPr lang="es-DO" sz="1400" dirty="0" smtClean="0">
                <a:latin typeface="Arial" panose="020B0604020202020204" pitchFamily="34" charset="0"/>
                <a:cs typeface="Arial" panose="020B0604020202020204" pitchFamily="34" charset="0"/>
              </a:rPr>
              <a:t>En la 9na reunión de la Comisión Nacional se crean los Comités de Trabajo para avanzar el plan de trabajo de la Comisión Nacional. </a:t>
            </a:r>
            <a:endParaRPr lang="es-VE" sz="1400" dirty="0">
              <a:latin typeface="Arial" panose="020B0604020202020204" pitchFamily="34" charset="0"/>
              <a:cs typeface="Arial" panose="020B0604020202020204" pitchFamily="34" charset="0"/>
            </a:endParaRPr>
          </a:p>
          <a:p>
            <a:pPr algn="just">
              <a:lnSpc>
                <a:spcPct val="115000"/>
              </a:lnSpc>
              <a:spcAft>
                <a:spcPts val="0"/>
              </a:spcAft>
            </a:pPr>
            <a:endParaRPr lang="es-ES_tradnl" sz="1400" dirty="0" smtClean="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pPr>
            <a:r>
              <a:rPr lang="es-ES_tradnl" sz="1400" dirty="0" smtClean="0">
                <a:effectLst/>
                <a:latin typeface="Arial" panose="020B0604020202020204" pitchFamily="34" charset="0"/>
                <a:ea typeface="Calibri" panose="020F0502020204030204" pitchFamily="34" charset="0"/>
                <a:cs typeface="Times New Roman" panose="02020603050405020304" pitchFamily="18" charset="0"/>
              </a:rPr>
              <a:t>	</a:t>
            </a:r>
            <a:r>
              <a:rPr lang="es-ES_tradnl" sz="1400" dirty="0" smtClean="0">
                <a:latin typeface="Arial" panose="020B0604020202020204" pitchFamily="34" charset="0"/>
                <a:ea typeface="Calibri" panose="020F0502020204030204" pitchFamily="34" charset="0"/>
                <a:cs typeface="Times New Roman" panose="02020603050405020304" pitchFamily="18" charset="0"/>
              </a:rPr>
              <a:t>- Grupo 1-Requisito 2 y 3:  Marco conceptual. Exploración </a:t>
            </a:r>
            <a:r>
              <a:rPr lang="es-ES_tradnl" sz="1400" dirty="0">
                <a:latin typeface="Arial" panose="020B0604020202020204" pitchFamily="34" charset="0"/>
                <a:ea typeface="Calibri" panose="020F0502020204030204" pitchFamily="34" charset="0"/>
                <a:cs typeface="Times New Roman" panose="02020603050405020304" pitchFamily="18" charset="0"/>
              </a:rPr>
              <a:t>y Producción</a:t>
            </a:r>
          </a:p>
          <a:p>
            <a:pPr algn="just">
              <a:lnSpc>
                <a:spcPct val="115000"/>
              </a:lnSpc>
            </a:pPr>
            <a:r>
              <a:rPr lang="es-ES_tradnl" sz="1400" dirty="0">
                <a:effectLst/>
                <a:latin typeface="Arial" panose="020B0604020202020204" pitchFamily="34" charset="0"/>
                <a:ea typeface="Calibri" panose="020F0502020204030204" pitchFamily="34" charset="0"/>
                <a:cs typeface="Times New Roman" panose="02020603050405020304" pitchFamily="18" charset="0"/>
              </a:rPr>
              <a:t>	</a:t>
            </a:r>
            <a:r>
              <a:rPr lang="es-ES_tradnl" sz="1400" dirty="0" smtClean="0">
                <a:effectLst/>
                <a:latin typeface="Arial" panose="020B0604020202020204" pitchFamily="34" charset="0"/>
                <a:ea typeface="Calibri" panose="020F0502020204030204" pitchFamily="34" charset="0"/>
                <a:cs typeface="Times New Roman" panose="02020603050405020304" pitchFamily="18" charset="0"/>
              </a:rPr>
              <a:t>- Grupo 2- Requisito 4:  </a:t>
            </a:r>
            <a:r>
              <a:rPr lang="es-ES_tradnl" sz="1400" dirty="0">
                <a:latin typeface="Arial" panose="020B0604020202020204" pitchFamily="34" charset="0"/>
                <a:ea typeface="Calibri" panose="020F0502020204030204" pitchFamily="34" charset="0"/>
                <a:cs typeface="Times New Roman" panose="02020603050405020304" pitchFamily="18" charset="0"/>
              </a:rPr>
              <a:t>Recaudación de Ingresos </a:t>
            </a:r>
          </a:p>
          <a:p>
            <a:pPr algn="just">
              <a:lnSpc>
                <a:spcPct val="115000"/>
              </a:lnSpc>
              <a:spcAft>
                <a:spcPts val="0"/>
              </a:spcAft>
            </a:pPr>
            <a:r>
              <a:rPr lang="es-ES_tradnl" sz="1400" dirty="0">
                <a:latin typeface="Arial" panose="020B0604020202020204" pitchFamily="34" charset="0"/>
                <a:ea typeface="Calibri" panose="020F0502020204030204" pitchFamily="34" charset="0"/>
                <a:cs typeface="Times New Roman" panose="02020603050405020304" pitchFamily="18" charset="0"/>
              </a:rPr>
              <a:t>	</a:t>
            </a:r>
            <a:r>
              <a:rPr lang="es-ES_tradnl" sz="1400" dirty="0" smtClean="0">
                <a:latin typeface="Arial" panose="020B0604020202020204" pitchFamily="34" charset="0"/>
                <a:ea typeface="Calibri" panose="020F0502020204030204" pitchFamily="34" charset="0"/>
                <a:cs typeface="Times New Roman" panose="02020603050405020304" pitchFamily="18" charset="0"/>
              </a:rPr>
              <a:t>- Grupo 3- Requisito 4 y 5: Distribución de los Ingresos. Gasto social y económico.</a:t>
            </a:r>
            <a:endParaRPr lang="es-ES_tradnl" sz="1400" dirty="0">
              <a:effectLst/>
              <a:latin typeface="Arial" panose="020B0604020202020204" pitchFamily="34" charset="0"/>
              <a:ea typeface="Calibri" panose="020F0502020204030204" pitchFamily="34" charset="0"/>
              <a:cs typeface="Times New Roman" panose="02020603050405020304" pitchFamily="18" charset="0"/>
            </a:endParaRPr>
          </a:p>
          <a:p>
            <a:pPr marL="1200150" lvl="2" indent="-285750" algn="just">
              <a:lnSpc>
                <a:spcPct val="115000"/>
              </a:lnSpc>
              <a:buFontTx/>
              <a:buChar char="-"/>
            </a:pPr>
            <a:r>
              <a:rPr lang="es-ES_tradnl" sz="1400" dirty="0" smtClean="0">
                <a:latin typeface="Arial" panose="020B0604020202020204" pitchFamily="34" charset="0"/>
                <a:ea typeface="Calibri" panose="020F0502020204030204" pitchFamily="34" charset="0"/>
                <a:cs typeface="Times New Roman" panose="02020603050405020304" pitchFamily="18" charset="0"/>
              </a:rPr>
              <a:t>Grupo 4. Términos de referencia para el administrador independiente</a:t>
            </a:r>
          </a:p>
          <a:p>
            <a:pPr marL="1200150" lvl="2" indent="-285750" algn="just">
              <a:lnSpc>
                <a:spcPct val="115000"/>
              </a:lnSpc>
              <a:buFontTx/>
              <a:buChar char="-"/>
            </a:pPr>
            <a:r>
              <a:rPr lang="es-DO" sz="1400" dirty="0" smtClean="0">
                <a:latin typeface="Arial" panose="020B0604020202020204" pitchFamily="34" charset="0"/>
                <a:cs typeface="Arial" panose="020B0604020202020204" pitchFamily="34" charset="0"/>
              </a:rPr>
              <a:t>En </a:t>
            </a:r>
            <a:r>
              <a:rPr lang="es-DO" sz="1400" dirty="0">
                <a:latin typeface="Arial" panose="020B0604020202020204" pitchFamily="34" charset="0"/>
                <a:cs typeface="Arial" panose="020B0604020202020204" pitchFamily="34" charset="0"/>
              </a:rPr>
              <a:t>la 9na reunión de la Comisión Nacional se crean los Comités de Trabajo para avanzar el plan de trabajo de la Comisión Nacional. </a:t>
            </a:r>
            <a:endParaRPr lang="es-VE" sz="1400" dirty="0">
              <a:latin typeface="Arial" panose="020B0604020202020204" pitchFamily="34" charset="0"/>
              <a:cs typeface="Arial" panose="020B0604020202020204" pitchFamily="34" charset="0"/>
            </a:endParaRPr>
          </a:p>
          <a:p>
            <a:pPr marL="1200150" lvl="2" indent="-285750" algn="just">
              <a:lnSpc>
                <a:spcPct val="115000"/>
              </a:lnSpc>
              <a:buFontTx/>
              <a:buChar char="-"/>
            </a:pPr>
            <a:endParaRPr lang="es-ES_tradnl" sz="1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1755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5082365"/>
            <a:ext cx="3235569" cy="1775635"/>
          </a:xfrm>
          <a:prstGeom prst="rect">
            <a:avLst/>
          </a:prstGeom>
        </p:spPr>
      </p:pic>
      <p:sp>
        <p:nvSpPr>
          <p:cNvPr id="2" name="Rectangle 1"/>
          <p:cNvSpPr/>
          <p:nvPr/>
        </p:nvSpPr>
        <p:spPr>
          <a:xfrm>
            <a:off x="1079500" y="393700"/>
            <a:ext cx="8064500" cy="5649239"/>
          </a:xfrm>
          <a:prstGeom prst="rect">
            <a:avLst/>
          </a:prstGeom>
        </p:spPr>
        <p:txBody>
          <a:bodyPr wrap="square">
            <a:spAutoFit/>
          </a:bodyPr>
          <a:lstStyle/>
          <a:p>
            <a:pPr algn="just">
              <a:lnSpc>
                <a:spcPct val="115000"/>
              </a:lnSpc>
              <a:spcAft>
                <a:spcPts val="0"/>
              </a:spcAft>
            </a:pPr>
            <a:r>
              <a:rPr lang="es-ES_tradnl" sz="2000" b="1"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Síntesis de las principales acciones </a:t>
            </a:r>
          </a:p>
          <a:p>
            <a:pPr algn="just">
              <a:lnSpc>
                <a:spcPct val="115000"/>
              </a:lnSpc>
              <a:spcAft>
                <a:spcPts val="0"/>
              </a:spcAft>
            </a:pPr>
            <a:endParaRPr lang="es-ES_tradnl" sz="2000" dirty="0">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0"/>
              </a:spcAft>
            </a:pPr>
            <a:r>
              <a:rPr lang="es-ES_tradnl" sz="20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Año 1- 2017 </a:t>
            </a:r>
          </a:p>
          <a:p>
            <a:pPr algn="just">
              <a:lnSpc>
                <a:spcPct val="115000"/>
              </a:lnSpc>
              <a:spcAft>
                <a:spcPts val="0"/>
              </a:spcAft>
            </a:pPr>
            <a:endParaRPr lang="es-ES_tradnl" sz="1400" dirty="0">
              <a:solidFill>
                <a:schemeClr val="accent1"/>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Tx/>
              <a:buChar char="-"/>
            </a:pPr>
            <a:r>
              <a:rPr lang="es-ES_tradnl" sz="1400" dirty="0" smtClean="0">
                <a:latin typeface="Arial" panose="020B0604020202020204" pitchFamily="34" charset="0"/>
                <a:ea typeface="Times New Roman" panose="02020603050405020304" pitchFamily="18" charset="0"/>
                <a:cs typeface="Arial" panose="020B0604020202020204" pitchFamily="34" charset="0"/>
              </a:rPr>
              <a:t>La consultora Karen Aparicio elabora </a:t>
            </a:r>
            <a:r>
              <a:rPr lang="es-DO" sz="1400" dirty="0" smtClean="0">
                <a:latin typeface="Arial" panose="020B0604020202020204" pitchFamily="34" charset="0"/>
                <a:cs typeface="Arial" panose="020B0604020202020204" pitchFamily="34" charset="0"/>
              </a:rPr>
              <a:t>un </a:t>
            </a:r>
            <a:r>
              <a:rPr lang="es-DO" sz="1400" dirty="0">
                <a:latin typeface="Arial" panose="020B0604020202020204" pitchFamily="34" charset="0"/>
                <a:cs typeface="Arial" panose="020B0604020202020204" pitchFamily="34" charset="0"/>
              </a:rPr>
              <a:t>documento que funge como soporte para las decisiones de la Comisión Nacional EITI y define el Alcance del primer Informe EITI RD. Para ello se abordaron tres aspectos fundamentales, los cuales a su vez corresponden a la estructura central del documento; estos son: </a:t>
            </a:r>
            <a:endParaRPr lang="es-DO" sz="1400" dirty="0" smtClean="0">
              <a:latin typeface="Arial" panose="020B0604020202020204" pitchFamily="34" charset="0"/>
              <a:cs typeface="Arial" panose="020B0604020202020204" pitchFamily="34" charset="0"/>
            </a:endParaRPr>
          </a:p>
          <a:p>
            <a:pPr algn="just">
              <a:lnSpc>
                <a:spcPct val="115000"/>
              </a:lnSpc>
            </a:pPr>
            <a:endParaRPr lang="es-DO" sz="1400" dirty="0" smtClean="0">
              <a:latin typeface="Arial" panose="020B0604020202020204" pitchFamily="34" charset="0"/>
              <a:cs typeface="Arial" panose="020B0604020202020204" pitchFamily="34" charset="0"/>
            </a:endParaRPr>
          </a:p>
          <a:p>
            <a:pPr algn="just">
              <a:lnSpc>
                <a:spcPct val="115000"/>
              </a:lnSpc>
            </a:pPr>
            <a:r>
              <a:rPr lang="es-DO" sz="1400" dirty="0">
                <a:latin typeface="Arial" panose="020B0604020202020204" pitchFamily="34" charset="0"/>
                <a:cs typeface="Arial" panose="020B0604020202020204" pitchFamily="34" charset="0"/>
              </a:rPr>
              <a:t>	</a:t>
            </a:r>
            <a:r>
              <a:rPr lang="es-DO" sz="1400" dirty="0" smtClean="0">
                <a:latin typeface="Arial" panose="020B0604020202020204" pitchFamily="34" charset="0"/>
                <a:cs typeface="Arial" panose="020B0604020202020204" pitchFamily="34" charset="0"/>
              </a:rPr>
              <a:t>a</a:t>
            </a:r>
            <a:r>
              <a:rPr lang="es-DO" sz="1400" dirty="0">
                <a:latin typeface="Arial" panose="020B0604020202020204" pitchFamily="34" charset="0"/>
                <a:cs typeface="Arial" panose="020B0604020202020204" pitchFamily="34" charset="0"/>
              </a:rPr>
              <a:t>) Los requisitos del Estándar a </a:t>
            </a:r>
            <a:r>
              <a:rPr lang="es-DO" sz="1400" dirty="0" smtClean="0">
                <a:latin typeface="Arial" panose="020B0604020202020204" pitchFamily="34" charset="0"/>
                <a:cs typeface="Arial" panose="020B0604020202020204" pitchFamily="34" charset="0"/>
              </a:rPr>
              <a:t>adoptar</a:t>
            </a:r>
            <a:r>
              <a:rPr lang="es-DO" sz="1400" dirty="0">
                <a:latin typeface="Arial" panose="020B0604020202020204" pitchFamily="34" charset="0"/>
                <a:cs typeface="Arial" panose="020B0604020202020204" pitchFamily="34" charset="0"/>
              </a:rPr>
              <a:t>;</a:t>
            </a:r>
            <a:endParaRPr lang="es-DO" sz="1400" dirty="0" smtClean="0">
              <a:latin typeface="Arial" panose="020B0604020202020204" pitchFamily="34" charset="0"/>
              <a:cs typeface="Arial" panose="020B0604020202020204" pitchFamily="34" charset="0"/>
            </a:endParaRPr>
          </a:p>
          <a:p>
            <a:pPr algn="just">
              <a:lnSpc>
                <a:spcPct val="115000"/>
              </a:lnSpc>
            </a:pPr>
            <a:r>
              <a:rPr lang="es-DO" sz="1400" dirty="0">
                <a:latin typeface="Arial" panose="020B0604020202020204" pitchFamily="34" charset="0"/>
                <a:cs typeface="Arial" panose="020B0604020202020204" pitchFamily="34" charset="0"/>
              </a:rPr>
              <a:t>	</a:t>
            </a:r>
            <a:r>
              <a:rPr lang="es-DO" sz="1400" dirty="0" smtClean="0">
                <a:latin typeface="Arial" panose="020B0604020202020204" pitchFamily="34" charset="0"/>
                <a:cs typeface="Arial" panose="020B0604020202020204" pitchFamily="34" charset="0"/>
              </a:rPr>
              <a:t>b</a:t>
            </a:r>
            <a:r>
              <a:rPr lang="es-DO" sz="1400" dirty="0">
                <a:latin typeface="Arial" panose="020B0604020202020204" pitchFamily="34" charset="0"/>
                <a:cs typeface="Arial" panose="020B0604020202020204" pitchFamily="34" charset="0"/>
              </a:rPr>
              <a:t>) El reporte y conciliación de pagos/ingresos; y, </a:t>
            </a:r>
            <a:endParaRPr lang="es-DO" sz="1400" dirty="0" smtClean="0">
              <a:latin typeface="Arial" panose="020B0604020202020204" pitchFamily="34" charset="0"/>
              <a:cs typeface="Arial" panose="020B0604020202020204" pitchFamily="34" charset="0"/>
            </a:endParaRPr>
          </a:p>
          <a:p>
            <a:pPr algn="just">
              <a:lnSpc>
                <a:spcPct val="115000"/>
              </a:lnSpc>
            </a:pPr>
            <a:r>
              <a:rPr lang="es-DO" sz="1400" dirty="0">
                <a:latin typeface="Arial" panose="020B0604020202020204" pitchFamily="34" charset="0"/>
                <a:cs typeface="Arial" panose="020B0604020202020204" pitchFamily="34" charset="0"/>
              </a:rPr>
              <a:t>	</a:t>
            </a:r>
            <a:r>
              <a:rPr lang="es-DO" sz="1400" dirty="0" smtClean="0">
                <a:latin typeface="Arial" panose="020B0604020202020204" pitchFamily="34" charset="0"/>
                <a:cs typeface="Arial" panose="020B0604020202020204" pitchFamily="34" charset="0"/>
              </a:rPr>
              <a:t>c</a:t>
            </a:r>
            <a:r>
              <a:rPr lang="es-DO" sz="1400" dirty="0">
                <a:latin typeface="Arial" panose="020B0604020202020204" pitchFamily="34" charset="0"/>
                <a:cs typeface="Arial" panose="020B0604020202020204" pitchFamily="34" charset="0"/>
              </a:rPr>
              <a:t>) La materialidad del Informe EITI RD. </a:t>
            </a:r>
            <a:endParaRPr lang="es-DO" sz="1400" dirty="0" smtClean="0">
              <a:latin typeface="Arial" panose="020B0604020202020204" pitchFamily="34" charset="0"/>
              <a:cs typeface="Arial" panose="020B0604020202020204" pitchFamily="34" charset="0"/>
            </a:endParaRPr>
          </a:p>
          <a:p>
            <a:pPr algn="just">
              <a:lnSpc>
                <a:spcPct val="115000"/>
              </a:lnSpc>
            </a:pPr>
            <a:endParaRPr lang="es-DO" sz="1400" dirty="0">
              <a:latin typeface="Arial" panose="020B0604020202020204" pitchFamily="34" charset="0"/>
              <a:cs typeface="Arial" panose="020B0604020202020204" pitchFamily="34" charset="0"/>
            </a:endParaRPr>
          </a:p>
          <a:p>
            <a:pPr algn="just">
              <a:lnSpc>
                <a:spcPct val="115000"/>
              </a:lnSpc>
            </a:pPr>
            <a:r>
              <a:rPr lang="es-DO" sz="1400" dirty="0" smtClean="0">
                <a:latin typeface="Arial" panose="020B0604020202020204" pitchFamily="34" charset="0"/>
                <a:cs typeface="Arial" panose="020B0604020202020204" pitchFamily="34" charset="0"/>
              </a:rPr>
              <a:t>Para </a:t>
            </a:r>
            <a:r>
              <a:rPr lang="es-DO" sz="1400" dirty="0">
                <a:latin typeface="Arial" panose="020B0604020202020204" pitchFamily="34" charset="0"/>
                <a:cs typeface="Arial" panose="020B0604020202020204" pitchFamily="34" charset="0"/>
              </a:rPr>
              <a:t>tomar las decisiones sobre el particular los comisionados de la industria apoyados en sus experiencias dedicaron tiempo especial para brindar asesoría a la Consultora sobre sus pagos y flujos financieros</a:t>
            </a:r>
            <a:r>
              <a:rPr lang="es-DO" sz="1400" dirty="0" smtClean="0">
                <a:latin typeface="Arial" panose="020B0604020202020204" pitchFamily="34" charset="0"/>
                <a:cs typeface="Arial" panose="020B0604020202020204" pitchFamily="34" charset="0"/>
              </a:rPr>
              <a:t>.</a:t>
            </a:r>
          </a:p>
          <a:p>
            <a:pPr algn="just">
              <a:lnSpc>
                <a:spcPct val="115000"/>
              </a:lnSpc>
            </a:pPr>
            <a:endParaRPr lang="es-DO"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DO" sz="1400" dirty="0" smtClean="0">
                <a:latin typeface="Arial" panose="020B0604020202020204" pitchFamily="34" charset="0"/>
                <a:ea typeface="Calibri" panose="020F0502020204030204" pitchFamily="34" charset="0"/>
                <a:cs typeface="Arial" panose="020B0604020202020204" pitchFamily="34" charset="0"/>
              </a:rPr>
              <a:t>- Se realizan 21 reuniones de la Comisión Nacional que culminan con el nombramiento del Administrador Independiente y con la validación de los datos por cada una de las empresas que voluntariamente participaron: PVDC, </a:t>
            </a:r>
            <a:r>
              <a:rPr lang="es-DO" sz="1400" dirty="0" err="1" smtClean="0">
                <a:latin typeface="Arial" panose="020B0604020202020204" pitchFamily="34" charset="0"/>
                <a:ea typeface="Calibri" panose="020F0502020204030204" pitchFamily="34" charset="0"/>
                <a:cs typeface="Arial" panose="020B0604020202020204" pitchFamily="34" charset="0"/>
              </a:rPr>
              <a:t>Falcondo</a:t>
            </a:r>
            <a:r>
              <a:rPr lang="es-DO" sz="1400" dirty="0" smtClean="0">
                <a:latin typeface="Arial" panose="020B0604020202020204" pitchFamily="34" charset="0"/>
                <a:ea typeface="Calibri" panose="020F0502020204030204" pitchFamily="34" charset="0"/>
                <a:cs typeface="Arial" panose="020B0604020202020204" pitchFamily="34" charset="0"/>
              </a:rPr>
              <a:t>, </a:t>
            </a:r>
            <a:r>
              <a:rPr lang="es-DO" sz="1400" dirty="0" err="1" smtClean="0">
                <a:latin typeface="Arial" panose="020B0604020202020204" pitchFamily="34" charset="0"/>
                <a:ea typeface="Calibri" panose="020F0502020204030204" pitchFamily="34" charset="0"/>
                <a:cs typeface="Arial" panose="020B0604020202020204" pitchFamily="34" charset="0"/>
              </a:rPr>
              <a:t>Cormidom</a:t>
            </a:r>
            <a:r>
              <a:rPr lang="es-DO" sz="1400" dirty="0" smtClean="0">
                <a:latin typeface="Arial" panose="020B0604020202020204" pitchFamily="34" charset="0"/>
                <a:ea typeface="Calibri" panose="020F0502020204030204" pitchFamily="34" charset="0"/>
                <a:cs typeface="Arial" panose="020B0604020202020204" pitchFamily="34" charset="0"/>
              </a:rPr>
              <a:t>, Las Lagunas, DOVEMCO.</a:t>
            </a:r>
            <a:endParaRPr lang="es-ES_tradnl"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5783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3406</TotalTime>
  <Words>939</Words>
  <Application>Microsoft Office PowerPoint</Application>
  <PresentationFormat>Panorámica</PresentationFormat>
  <Paragraphs>100</Paragraphs>
  <Slides>11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Arial</vt:lpstr>
      <vt:lpstr>Arial Black</vt:lpstr>
      <vt:lpstr>Calibri</vt:lpstr>
      <vt:lpstr>Linux Libertine</vt:lpstr>
      <vt:lpstr>Times New Roman</vt:lpstr>
      <vt:lpstr>Trebuchet MS</vt:lpstr>
      <vt:lpstr>Wingdings 3</vt:lpstr>
      <vt:lpstr>Facet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INTEGRAL SOCIAL RESPONSABILITY</dc:title>
  <dc:creator>CRISTINA</dc:creator>
  <cp:lastModifiedBy>Camipe</cp:lastModifiedBy>
  <cp:revision>82</cp:revision>
  <dcterms:created xsi:type="dcterms:W3CDTF">2015-04-30T04:52:55Z</dcterms:created>
  <dcterms:modified xsi:type="dcterms:W3CDTF">2018-01-22T21:56:41Z</dcterms:modified>
</cp:coreProperties>
</file>