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1"/>
  </p:notesMasterIdLst>
  <p:sldIdLst>
    <p:sldId id="256" r:id="rId3"/>
    <p:sldId id="1115" r:id="rId4"/>
    <p:sldId id="1112" r:id="rId5"/>
    <p:sldId id="1122" r:id="rId6"/>
    <p:sldId id="1123" r:id="rId7"/>
    <p:sldId id="1127" r:id="rId8"/>
    <p:sldId id="1118" r:id="rId9"/>
    <p:sldId id="1079" r:id="rId10"/>
    <p:sldId id="1119" r:id="rId11"/>
    <p:sldId id="1051" r:id="rId12"/>
    <p:sldId id="1053" r:id="rId13"/>
    <p:sldId id="1114" r:id="rId14"/>
    <p:sldId id="1080" r:id="rId15"/>
    <p:sldId id="1057" r:id="rId16"/>
    <p:sldId id="1058" r:id="rId17"/>
    <p:sldId id="1126" r:id="rId18"/>
    <p:sldId id="1125"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67" userDrawn="1">
          <p15:clr>
            <a:srgbClr val="A4A3A4"/>
          </p15:clr>
        </p15:guide>
        <p15:guide id="2" pos="2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82A58"/>
    <a:srgbClr val="417AB1"/>
    <a:srgbClr val="F2CB35"/>
    <a:srgbClr val="DE6505"/>
    <a:srgbClr val="005093"/>
    <a:srgbClr val="14BB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0" autoAdjust="0"/>
    <p:restoredTop sz="88866" autoAdjust="0"/>
  </p:normalViewPr>
  <p:slideViewPr>
    <p:cSldViewPr snapToGrid="0" snapToObjects="1">
      <p:cViewPr varScale="1">
        <p:scale>
          <a:sx n="136" d="100"/>
          <a:sy n="136" d="100"/>
        </p:scale>
        <p:origin x="-544" y="-96"/>
      </p:cViewPr>
      <p:guideLst>
        <p:guide orient="horz" pos="867"/>
        <p:guide pos="2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578A-668D-6742-9B2E-0517BE06B34D}" type="datetimeFigureOut">
              <a:rPr lang="en-US" smtClean="0"/>
              <a:t>12/4/17</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3C439-909A-8948-8B98-169EB020987D}" type="slidenum">
              <a:rPr lang="es-ES_tradnl" smtClean="0"/>
              <a:t>‹#›</a:t>
            </a:fld>
            <a:endParaRPr lang="es-ES_tradnl"/>
          </a:p>
        </p:txBody>
      </p:sp>
    </p:spTree>
    <p:extLst>
      <p:ext uri="{BB962C8B-B14F-4D97-AF65-F5344CB8AC3E}">
        <p14:creationId xmlns:p14="http://schemas.microsoft.com/office/powerpoint/2010/main" val="2303019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No hay progreso de la humanidad sin </a:t>
            </a:r>
            <a:r>
              <a:rPr lang="es-ES_tradnl" dirty="0" err="1" smtClean="0"/>
              <a:t>mineria</a:t>
            </a:r>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2</a:t>
            </a:fld>
            <a:endParaRPr lang="es-ES_tradnl" dirty="0"/>
          </a:p>
        </p:txBody>
      </p:sp>
    </p:spTree>
    <p:extLst>
      <p:ext uri="{BB962C8B-B14F-4D97-AF65-F5344CB8AC3E}">
        <p14:creationId xmlns:p14="http://schemas.microsoft.com/office/powerpoint/2010/main" val="101344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12</a:t>
            </a:fld>
            <a:endParaRPr lang="es-ES_tradnl" dirty="0"/>
          </a:p>
        </p:txBody>
      </p:sp>
    </p:spTree>
    <p:extLst>
      <p:ext uri="{BB962C8B-B14F-4D97-AF65-F5344CB8AC3E}">
        <p14:creationId xmlns:p14="http://schemas.microsoft.com/office/powerpoint/2010/main" val="159426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srgbClr val="FF0000"/>
                </a:solidFill>
              </a:rPr>
              <a:t>CHILE </a:t>
            </a:r>
            <a:r>
              <a:rPr lang="mr-IN" dirty="0" smtClean="0">
                <a:solidFill>
                  <a:srgbClr val="FF0000"/>
                </a:solidFill>
              </a:rPr>
              <a:t>–</a:t>
            </a:r>
            <a:r>
              <a:rPr lang="es-ES_tradnl" dirty="0" smtClean="0">
                <a:solidFill>
                  <a:srgbClr val="FF0000"/>
                </a:solidFill>
              </a:rPr>
              <a:t> 6% 2016   - 32% 2007</a:t>
            </a:r>
          </a:p>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13</a:t>
            </a:fld>
            <a:endParaRPr lang="es-ES_tradnl" dirty="0"/>
          </a:p>
        </p:txBody>
      </p:sp>
    </p:spTree>
    <p:extLst>
      <p:ext uri="{BB962C8B-B14F-4D97-AF65-F5344CB8AC3E}">
        <p14:creationId xmlns:p14="http://schemas.microsoft.com/office/powerpoint/2010/main" val="204707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solidFill>
                  <a:srgbClr val="FF0000"/>
                </a:solidFill>
              </a:rPr>
              <a:t>CHILE </a:t>
            </a:r>
            <a:r>
              <a:rPr lang="mr-IN" dirty="0" smtClean="0">
                <a:solidFill>
                  <a:srgbClr val="FF0000"/>
                </a:solidFill>
              </a:rPr>
              <a:t>–</a:t>
            </a:r>
            <a:r>
              <a:rPr lang="es-ES_tradnl" dirty="0" smtClean="0">
                <a:solidFill>
                  <a:srgbClr val="FF0000"/>
                </a:solidFill>
              </a:rPr>
              <a:t> 8.6%%</a:t>
            </a:r>
          </a:p>
          <a:p>
            <a:r>
              <a:rPr lang="es-ES_tradnl" dirty="0" smtClean="0">
                <a:solidFill>
                  <a:srgbClr val="FF0000"/>
                </a:solidFill>
              </a:rPr>
              <a:t>RD$ - 0.73%</a:t>
            </a:r>
          </a:p>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14</a:t>
            </a:fld>
            <a:endParaRPr lang="es-ES_tradnl" dirty="0"/>
          </a:p>
        </p:txBody>
      </p:sp>
    </p:spTree>
    <p:extLst>
      <p:ext uri="{BB962C8B-B14F-4D97-AF65-F5344CB8AC3E}">
        <p14:creationId xmlns:p14="http://schemas.microsoft.com/office/powerpoint/2010/main" val="168126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15</a:t>
            </a:fld>
            <a:endParaRPr lang="es-ES_tradnl" dirty="0"/>
          </a:p>
        </p:txBody>
      </p:sp>
    </p:spTree>
    <p:extLst>
      <p:ext uri="{BB962C8B-B14F-4D97-AF65-F5344CB8AC3E}">
        <p14:creationId xmlns:p14="http://schemas.microsoft.com/office/powerpoint/2010/main" val="6980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16</a:t>
            </a:fld>
            <a:endParaRPr lang="es-ES_tradnl" dirty="0"/>
          </a:p>
        </p:txBody>
      </p:sp>
    </p:spTree>
    <p:extLst>
      <p:ext uri="{BB962C8B-B14F-4D97-AF65-F5344CB8AC3E}">
        <p14:creationId xmlns:p14="http://schemas.microsoft.com/office/powerpoint/2010/main" val="53613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3</a:t>
            </a:fld>
            <a:endParaRPr lang="es-ES_tradnl" dirty="0"/>
          </a:p>
        </p:txBody>
      </p:sp>
    </p:spTree>
    <p:extLst>
      <p:ext uri="{BB962C8B-B14F-4D97-AF65-F5344CB8AC3E}">
        <p14:creationId xmlns:p14="http://schemas.microsoft.com/office/powerpoint/2010/main" val="101344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4</a:t>
            </a:fld>
            <a:endParaRPr lang="es-ES_tradnl"/>
          </a:p>
        </p:txBody>
      </p:sp>
    </p:spTree>
    <p:extLst>
      <p:ext uri="{BB962C8B-B14F-4D97-AF65-F5344CB8AC3E}">
        <p14:creationId xmlns:p14="http://schemas.microsoft.com/office/powerpoint/2010/main" val="186047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5</a:t>
            </a:fld>
            <a:endParaRPr lang="es-ES_tradnl"/>
          </a:p>
        </p:txBody>
      </p:sp>
    </p:spTree>
    <p:extLst>
      <p:ext uri="{BB962C8B-B14F-4D97-AF65-F5344CB8AC3E}">
        <p14:creationId xmlns:p14="http://schemas.microsoft.com/office/powerpoint/2010/main" val="13335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7</a:t>
            </a:fld>
            <a:endParaRPr lang="es-ES_tradnl" dirty="0"/>
          </a:p>
        </p:txBody>
      </p:sp>
    </p:spTree>
    <p:extLst>
      <p:ext uri="{BB962C8B-B14F-4D97-AF65-F5344CB8AC3E}">
        <p14:creationId xmlns:p14="http://schemas.microsoft.com/office/powerpoint/2010/main" val="177213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srgbClr val="FF0000"/>
                </a:solidFill>
              </a:rPr>
              <a:t>CHILE </a:t>
            </a:r>
            <a:r>
              <a:rPr lang="mr-IN" dirty="0" smtClean="0">
                <a:solidFill>
                  <a:srgbClr val="FF0000"/>
                </a:solidFill>
              </a:rPr>
              <a:t>–</a:t>
            </a:r>
            <a:r>
              <a:rPr lang="es-ES_tradnl" dirty="0" smtClean="0">
                <a:solidFill>
                  <a:srgbClr val="FF0000"/>
                </a:solidFill>
              </a:rPr>
              <a:t> 11.2%</a:t>
            </a:r>
          </a:p>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8</a:t>
            </a:fld>
            <a:endParaRPr lang="es-ES_tradnl" dirty="0"/>
          </a:p>
        </p:txBody>
      </p:sp>
    </p:spTree>
    <p:extLst>
      <p:ext uri="{BB962C8B-B14F-4D97-AF65-F5344CB8AC3E}">
        <p14:creationId xmlns:p14="http://schemas.microsoft.com/office/powerpoint/2010/main" val="177213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srgbClr val="FF0000"/>
                </a:solidFill>
              </a:rPr>
              <a:t>CHILE </a:t>
            </a:r>
            <a:r>
              <a:rPr lang="mr-IN" dirty="0" smtClean="0">
                <a:solidFill>
                  <a:srgbClr val="FF0000"/>
                </a:solidFill>
              </a:rPr>
              <a:t>–</a:t>
            </a:r>
            <a:r>
              <a:rPr lang="es-ES_tradnl" dirty="0" smtClean="0">
                <a:solidFill>
                  <a:srgbClr val="FF0000"/>
                </a:solidFill>
              </a:rPr>
              <a:t> 11.2%</a:t>
            </a:r>
          </a:p>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9</a:t>
            </a:fld>
            <a:endParaRPr lang="es-ES_tradnl" dirty="0"/>
          </a:p>
        </p:txBody>
      </p:sp>
    </p:spTree>
    <p:extLst>
      <p:ext uri="{BB962C8B-B14F-4D97-AF65-F5344CB8AC3E}">
        <p14:creationId xmlns:p14="http://schemas.microsoft.com/office/powerpoint/2010/main" val="177213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10</a:t>
            </a:fld>
            <a:endParaRPr lang="es-ES_tradnl" dirty="0"/>
          </a:p>
        </p:txBody>
      </p:sp>
    </p:spTree>
    <p:extLst>
      <p:ext uri="{BB962C8B-B14F-4D97-AF65-F5344CB8AC3E}">
        <p14:creationId xmlns:p14="http://schemas.microsoft.com/office/powerpoint/2010/main" val="53613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solidFill>
                  <a:srgbClr val="FF0000"/>
                </a:solidFill>
              </a:rPr>
              <a:t>CHILE </a:t>
            </a:r>
            <a:r>
              <a:rPr lang="mr-IN" dirty="0" smtClean="0">
                <a:solidFill>
                  <a:srgbClr val="FF0000"/>
                </a:solidFill>
              </a:rPr>
              <a:t>–</a:t>
            </a:r>
            <a:r>
              <a:rPr lang="es-ES_tradnl" dirty="0" smtClean="0">
                <a:solidFill>
                  <a:srgbClr val="FF0000"/>
                </a:solidFill>
              </a:rPr>
              <a:t> 47.3% EXPORTACIONES NACIONALES</a:t>
            </a:r>
          </a:p>
          <a:p>
            <a:endParaRPr lang="es-ES_tradnl" dirty="0"/>
          </a:p>
        </p:txBody>
      </p:sp>
      <p:sp>
        <p:nvSpPr>
          <p:cNvPr id="4" name="Slide Number Placeholder 3"/>
          <p:cNvSpPr>
            <a:spLocks noGrp="1"/>
          </p:cNvSpPr>
          <p:nvPr>
            <p:ph type="sldNum" sz="quarter" idx="10"/>
          </p:nvPr>
        </p:nvSpPr>
        <p:spPr/>
        <p:txBody>
          <a:bodyPr/>
          <a:lstStyle/>
          <a:p>
            <a:fld id="{0133C439-909A-8948-8B98-169EB020987D}" type="slidenum">
              <a:rPr lang="es-ES_tradnl" smtClean="0"/>
              <a:t>11</a:t>
            </a:fld>
            <a:endParaRPr lang="es-ES_tradnl" dirty="0"/>
          </a:p>
        </p:txBody>
      </p:sp>
    </p:spTree>
    <p:extLst>
      <p:ext uri="{BB962C8B-B14F-4D97-AF65-F5344CB8AC3E}">
        <p14:creationId xmlns:p14="http://schemas.microsoft.com/office/powerpoint/2010/main" val="12167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r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7" y="3601779"/>
            <a:ext cx="8674030" cy="1786009"/>
          </a:xfrm>
          <a:prstGeom prst="rect">
            <a:avLst/>
          </a:prstGeom>
        </p:spPr>
      </p:pic>
      <p:sp>
        <p:nvSpPr>
          <p:cNvPr id="3" name="Subtitle 2"/>
          <p:cNvSpPr>
            <a:spLocks noGrp="1"/>
          </p:cNvSpPr>
          <p:nvPr>
            <p:ph type="subTitle" idx="1"/>
          </p:nvPr>
        </p:nvSpPr>
        <p:spPr>
          <a:xfrm>
            <a:off x="1835476" y="5387788"/>
            <a:ext cx="4717724" cy="829445"/>
          </a:xfrm>
        </p:spPr>
        <p:txBody>
          <a:bodyPr>
            <a:normAutofit/>
          </a:bodyPr>
          <a:lstStyle>
            <a:lvl1pPr marL="0" indent="0" algn="l">
              <a:buNone/>
              <a:defRPr sz="1800">
                <a:solidFill>
                  <a:srgbClr val="082A58"/>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dirty="0"/>
          </a:p>
        </p:txBody>
      </p:sp>
      <p:sp>
        <p:nvSpPr>
          <p:cNvPr id="4" name="Date Placeholder 3"/>
          <p:cNvSpPr>
            <a:spLocks noGrp="1"/>
          </p:cNvSpPr>
          <p:nvPr>
            <p:ph type="dt" sz="half" idx="10"/>
          </p:nvPr>
        </p:nvSpPr>
        <p:spPr/>
        <p:txBody>
          <a:bodyPr/>
          <a:lstStyle/>
          <a:p>
            <a:fld id="{CE5B2051-7633-5846-9CBA-965E888B2A19}" type="datetime1">
              <a:rPr lang="en-US" smtClean="0"/>
              <a:pPr/>
              <a:t>12/4/17</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pic>
        <p:nvPicPr>
          <p:cNvPr id="7" name="Picture 6" descr="macroanalit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052" y="375964"/>
            <a:ext cx="2186696" cy="1608279"/>
          </a:xfrm>
          <a:prstGeom prst="rect">
            <a:avLst/>
          </a:prstGeom>
        </p:spPr>
      </p:pic>
      <p:sp>
        <p:nvSpPr>
          <p:cNvPr id="2" name="Title 1"/>
          <p:cNvSpPr>
            <a:spLocks noGrp="1"/>
          </p:cNvSpPr>
          <p:nvPr>
            <p:ph type="ctrTitle" hasCustomPrompt="1"/>
          </p:nvPr>
        </p:nvSpPr>
        <p:spPr>
          <a:xfrm>
            <a:off x="1835476" y="3787444"/>
            <a:ext cx="6671222" cy="1470025"/>
          </a:xfrm>
        </p:spPr>
        <p:txBody>
          <a:bodyPr>
            <a:normAutofit/>
          </a:bodyPr>
          <a:lstStyle>
            <a:lvl1pPr algn="l">
              <a:defRPr sz="2800">
                <a:solidFill>
                  <a:schemeClr val="bg1"/>
                </a:solidFill>
                <a:latin typeface="Gill Sans"/>
                <a:cs typeface="Gill Sans"/>
              </a:defRPr>
            </a:lvl1pPr>
          </a:lstStyle>
          <a:p>
            <a:r>
              <a:rPr lang="en-US" dirty="0" smtClean="0"/>
              <a:t>Click to Master title style</a:t>
            </a:r>
            <a:endParaRPr lang="es-ES_tradnl" dirty="0"/>
          </a:p>
        </p:txBody>
      </p:sp>
    </p:spTree>
    <p:extLst>
      <p:ext uri="{BB962C8B-B14F-4D97-AF65-F5344CB8AC3E}">
        <p14:creationId xmlns:p14="http://schemas.microsoft.com/office/powerpoint/2010/main" val="41984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CC0D-03B6-F74D-BF4D-B10FD0D6A11C}" type="datetime1">
              <a:rPr lang="en-US" smtClean="0"/>
              <a:pPr/>
              <a:t>12/4/17</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Tree>
    <p:extLst>
      <p:ext uri="{BB962C8B-B14F-4D97-AF65-F5344CB8AC3E}">
        <p14:creationId xmlns:p14="http://schemas.microsoft.com/office/powerpoint/2010/main" val="79731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s-ES_tradnl"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9EFB-C324-BD47-B158-39F2B3903556}" type="datetime1">
              <a:rPr lang="en-US" smtClean="0"/>
              <a:pPr/>
              <a:t>12/4/17</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Tree>
    <p:extLst>
      <p:ext uri="{BB962C8B-B14F-4D97-AF65-F5344CB8AC3E}">
        <p14:creationId xmlns:p14="http://schemas.microsoft.com/office/powerpoint/2010/main" val="300085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1BB15A6B-0BC2-854E-8F1B-1315747DDB5E}" type="datetime1">
              <a:rPr lang="en-US" smtClean="0"/>
              <a:pPr/>
              <a:t>12/4/17</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Tree>
    <p:extLst>
      <p:ext uri="{BB962C8B-B14F-4D97-AF65-F5344CB8AC3E}">
        <p14:creationId xmlns:p14="http://schemas.microsoft.com/office/powerpoint/2010/main" val="204109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241C7797-AA08-FC4F-ADFF-8E27B71EB7FA}" type="datetime1">
              <a:rPr lang="en-US" smtClean="0"/>
              <a:pPr/>
              <a:t>12/4/17</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Tree>
    <p:extLst>
      <p:ext uri="{BB962C8B-B14F-4D97-AF65-F5344CB8AC3E}">
        <p14:creationId xmlns:p14="http://schemas.microsoft.com/office/powerpoint/2010/main" val="268976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r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7" y="3601779"/>
            <a:ext cx="8674030" cy="1786009"/>
          </a:xfrm>
          <a:prstGeom prst="rect">
            <a:avLst/>
          </a:prstGeom>
        </p:spPr>
      </p:pic>
      <p:sp>
        <p:nvSpPr>
          <p:cNvPr id="3" name="Subtitle 2"/>
          <p:cNvSpPr>
            <a:spLocks noGrp="1"/>
          </p:cNvSpPr>
          <p:nvPr>
            <p:ph type="subTitle" idx="1"/>
          </p:nvPr>
        </p:nvSpPr>
        <p:spPr>
          <a:xfrm>
            <a:off x="1835476" y="5387788"/>
            <a:ext cx="4717724" cy="829445"/>
          </a:xfrm>
        </p:spPr>
        <p:txBody>
          <a:bodyPr>
            <a:normAutofit/>
          </a:bodyPr>
          <a:lstStyle>
            <a:lvl1pPr marL="0" indent="0" algn="l">
              <a:buNone/>
              <a:defRPr sz="1800">
                <a:solidFill>
                  <a:srgbClr val="082A58"/>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dirty="0"/>
          </a:p>
        </p:txBody>
      </p:sp>
      <p:sp>
        <p:nvSpPr>
          <p:cNvPr id="4" name="Date Placeholder 3"/>
          <p:cNvSpPr>
            <a:spLocks noGrp="1"/>
          </p:cNvSpPr>
          <p:nvPr>
            <p:ph type="dt" sz="half" idx="10"/>
          </p:nvPr>
        </p:nvSpPr>
        <p:spPr/>
        <p:txBody>
          <a:bodyPr/>
          <a:lstStyle/>
          <a:p>
            <a:fld id="{CE5B2051-7633-5846-9CBA-965E888B2A19}"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dirty="0">
              <a:solidFill>
                <a:prstClr val="black"/>
              </a:solidFill>
              <a:latin typeface="Calibri"/>
            </a:endParaRPr>
          </a:p>
        </p:txBody>
      </p:sp>
      <p:pic>
        <p:nvPicPr>
          <p:cNvPr id="7" name="Picture 6" descr="macroanalit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052" y="375964"/>
            <a:ext cx="2186696" cy="1608279"/>
          </a:xfrm>
          <a:prstGeom prst="rect">
            <a:avLst/>
          </a:prstGeom>
        </p:spPr>
      </p:pic>
      <p:sp>
        <p:nvSpPr>
          <p:cNvPr id="2" name="Title 1"/>
          <p:cNvSpPr>
            <a:spLocks noGrp="1"/>
          </p:cNvSpPr>
          <p:nvPr>
            <p:ph type="ctrTitle" hasCustomPrompt="1"/>
          </p:nvPr>
        </p:nvSpPr>
        <p:spPr>
          <a:xfrm>
            <a:off x="1835476" y="3787444"/>
            <a:ext cx="6671222" cy="1470025"/>
          </a:xfrm>
        </p:spPr>
        <p:txBody>
          <a:bodyPr>
            <a:normAutofit/>
          </a:bodyPr>
          <a:lstStyle>
            <a:lvl1pPr algn="l">
              <a:defRPr sz="2800">
                <a:solidFill>
                  <a:schemeClr val="bg1"/>
                </a:solidFill>
                <a:latin typeface="Gill Sans"/>
                <a:cs typeface="Gill Sans"/>
              </a:defRPr>
            </a:lvl1pPr>
          </a:lstStyle>
          <a:p>
            <a:r>
              <a:rPr lang="en-US" dirty="0" smtClean="0"/>
              <a:t>Click to Master title style</a:t>
            </a:r>
            <a:endParaRPr lang="es-ES_tradnl" dirty="0"/>
          </a:p>
        </p:txBody>
      </p:sp>
    </p:spTree>
    <p:extLst>
      <p:ext uri="{BB962C8B-B14F-4D97-AF65-F5344CB8AC3E}">
        <p14:creationId xmlns:p14="http://schemas.microsoft.com/office/powerpoint/2010/main" val="161436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B82EAAB0-A194-D841-98F3-D9B609985BB5}"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s-ES_tradnl"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2B2F6A5-B983-A04C-AF88-210A6B041E28}" type="slidenum">
              <a:rPr lang="es-ES_tradnl" smtClean="0">
                <a:solidFill>
                  <a:prstClr val="black"/>
                </a:solidFill>
                <a:latin typeface="Calibri"/>
              </a:rPr>
              <a:pPr/>
              <a:t>‹#›</a:t>
            </a:fld>
            <a:endParaRPr lang="es-ES_tradnl" dirty="0">
              <a:solidFill>
                <a:prstClr val="black"/>
              </a:solidFill>
              <a:latin typeface="Calibri"/>
            </a:endParaRPr>
          </a:p>
        </p:txBody>
      </p:sp>
      <p:pic>
        <p:nvPicPr>
          <p:cNvPr id="6" name="Picture 5" descr="bar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0296" y="4008954"/>
            <a:ext cx="9153137" cy="1786009"/>
          </a:xfrm>
          <a:prstGeom prst="rect">
            <a:avLst/>
          </a:prstGeom>
        </p:spPr>
      </p:pic>
      <p:sp>
        <p:nvSpPr>
          <p:cNvPr id="8" name="Title 1"/>
          <p:cNvSpPr txBox="1">
            <a:spLocks/>
          </p:cNvSpPr>
          <p:nvPr userDrawn="1"/>
        </p:nvSpPr>
        <p:spPr>
          <a:xfrm>
            <a:off x="190206" y="4143454"/>
            <a:ext cx="3340872" cy="1470025"/>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2800" kern="1200">
                <a:solidFill>
                  <a:schemeClr val="bg1"/>
                </a:solidFill>
                <a:latin typeface="Gill Sans"/>
                <a:ea typeface="+mj-ea"/>
                <a:cs typeface="Gill Sans"/>
              </a:defRPr>
            </a:lvl1pPr>
          </a:lstStyle>
          <a:p>
            <a:r>
              <a:rPr lang="es-ES_tradnl" dirty="0" smtClean="0">
                <a:solidFill>
                  <a:prstClr val="white"/>
                </a:solidFill>
              </a:rPr>
              <a:t>MacroAnalit, SRL</a:t>
            </a:r>
          </a:p>
          <a:p>
            <a:r>
              <a:rPr lang="es-ES_tradnl" dirty="0" smtClean="0">
                <a:solidFill>
                  <a:prstClr val="white"/>
                </a:solidFill>
              </a:rPr>
              <a:t>José Brea Peña 14</a:t>
            </a:r>
          </a:p>
          <a:p>
            <a:r>
              <a:rPr lang="es-ES_tradnl" dirty="0" smtClean="0">
                <a:solidFill>
                  <a:prstClr val="white"/>
                </a:solidFill>
              </a:rPr>
              <a:t>Edificio BVRD, 5to piso</a:t>
            </a:r>
          </a:p>
          <a:p>
            <a:r>
              <a:rPr lang="es-ES_tradnl" dirty="0" smtClean="0">
                <a:solidFill>
                  <a:prstClr val="white"/>
                </a:solidFill>
              </a:rPr>
              <a:t>Ensanche Evaristo Morales</a:t>
            </a:r>
          </a:p>
          <a:p>
            <a:r>
              <a:rPr lang="es-ES_tradnl" dirty="0" smtClean="0">
                <a:solidFill>
                  <a:prstClr val="white"/>
                </a:solidFill>
              </a:rPr>
              <a:t>Santo Domingo, República Dominicana</a:t>
            </a:r>
          </a:p>
          <a:p>
            <a:endParaRPr lang="es-ES_tradnl" dirty="0" smtClean="0">
              <a:solidFill>
                <a:prstClr val="white"/>
              </a:solidFill>
            </a:endParaRPr>
          </a:p>
          <a:p>
            <a:r>
              <a:rPr lang="es-ES_tradnl" dirty="0" smtClean="0">
                <a:solidFill>
                  <a:prstClr val="white"/>
                </a:solidFill>
              </a:rPr>
              <a:t>www.macroanalit.com</a:t>
            </a:r>
            <a:endParaRPr lang="es-ES_tradnl" dirty="0">
              <a:solidFill>
                <a:prstClr val="white"/>
              </a:solidFill>
            </a:endParaRPr>
          </a:p>
        </p:txBody>
      </p:sp>
      <p:pic>
        <p:nvPicPr>
          <p:cNvPr id="9" name="Picture 8" descr="macroanalit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052" y="375964"/>
            <a:ext cx="2186696" cy="1608279"/>
          </a:xfrm>
          <a:prstGeom prst="rect">
            <a:avLst/>
          </a:prstGeom>
        </p:spPr>
      </p:pic>
    </p:spTree>
    <p:extLst>
      <p:ext uri="{BB962C8B-B14F-4D97-AF65-F5344CB8AC3E}">
        <p14:creationId xmlns:p14="http://schemas.microsoft.com/office/powerpoint/2010/main" val="341263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Content Placeholder 2"/>
          <p:cNvSpPr>
            <a:spLocks noGrp="1"/>
          </p:cNvSpPr>
          <p:nvPr>
            <p:ph idx="1"/>
          </p:nvPr>
        </p:nvSpPr>
        <p:spPr>
          <a:xfrm>
            <a:off x="612188" y="1600200"/>
            <a:ext cx="8074611" cy="4525963"/>
          </a:xfrm>
        </p:spPr>
        <p:txBody>
          <a:bodyPr>
            <a:normAutofit/>
          </a:bodyPr>
          <a:lstStyle>
            <a:lvl1pPr>
              <a:defRPr sz="2000"/>
            </a:lvl1pPr>
            <a:lvl2pPr>
              <a:defRPr sz="1800"/>
            </a:lvl2pPr>
            <a:lvl3pPr>
              <a:defRPr sz="1600"/>
            </a:lvl3pPr>
            <a:lvl4pPr>
              <a:defRPr sz="1400"/>
            </a:lvl4pPr>
            <a:lvl5pPr>
              <a:defRPr sz="1400"/>
            </a:lvl5pPr>
          </a:lstStyle>
          <a:p>
            <a:pPr lvl="0"/>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Master </a:t>
            </a:r>
            <a:r>
              <a:rPr lang="es-ES_tradnl" noProof="0" dirty="0" err="1" smtClean="0"/>
              <a:t>text</a:t>
            </a:r>
            <a:r>
              <a:rPr lang="es-ES_tradnl" noProof="0" dirty="0" smtClean="0"/>
              <a:t> </a:t>
            </a:r>
            <a:r>
              <a:rPr lang="es-ES_tradnl" noProof="0" dirty="0" err="1" smtClean="0"/>
              <a:t>styles</a:t>
            </a:r>
            <a:endParaRPr lang="es-ES_tradnl" noProof="0" dirty="0" smtClean="0"/>
          </a:p>
          <a:p>
            <a:pPr lvl="1"/>
            <a:r>
              <a:rPr lang="es-ES_tradnl" noProof="0" dirty="0" err="1" smtClean="0"/>
              <a:t>Second</a:t>
            </a:r>
            <a:r>
              <a:rPr lang="es-ES_tradnl" noProof="0" dirty="0" smtClean="0"/>
              <a:t> </a:t>
            </a:r>
            <a:r>
              <a:rPr lang="es-ES_tradnl" noProof="0" dirty="0" err="1" smtClean="0"/>
              <a:t>level</a:t>
            </a:r>
            <a:endParaRPr lang="es-ES_tradnl" noProof="0" dirty="0" smtClean="0"/>
          </a:p>
          <a:p>
            <a:pPr lvl="2"/>
            <a:r>
              <a:rPr lang="es-ES_tradnl" noProof="0" dirty="0" err="1" smtClean="0"/>
              <a:t>Third</a:t>
            </a:r>
            <a:r>
              <a:rPr lang="es-ES_tradnl" noProof="0" dirty="0" smtClean="0"/>
              <a:t> </a:t>
            </a:r>
            <a:r>
              <a:rPr lang="es-ES_tradnl" noProof="0" dirty="0" err="1" smtClean="0"/>
              <a:t>level</a:t>
            </a:r>
            <a:endParaRPr lang="es-ES_tradnl" noProof="0" dirty="0" smtClean="0"/>
          </a:p>
          <a:p>
            <a:pPr lvl="3"/>
            <a:r>
              <a:rPr lang="es-ES_tradnl" noProof="0" dirty="0" err="1" smtClean="0"/>
              <a:t>Fourth</a:t>
            </a:r>
            <a:r>
              <a:rPr lang="es-ES_tradnl" noProof="0" dirty="0" smtClean="0"/>
              <a:t> </a:t>
            </a:r>
            <a:r>
              <a:rPr lang="es-ES_tradnl" noProof="0" dirty="0" err="1" smtClean="0"/>
              <a:t>level</a:t>
            </a:r>
            <a:endParaRPr lang="es-ES_tradnl" noProof="0" dirty="0" smtClean="0"/>
          </a:p>
          <a:p>
            <a:pPr lvl="4"/>
            <a:r>
              <a:rPr lang="es-ES_tradnl" noProof="0" dirty="0" err="1" smtClean="0"/>
              <a:t>Fifth</a:t>
            </a:r>
            <a:r>
              <a:rPr lang="es-ES_tradnl" noProof="0" dirty="0" smtClean="0"/>
              <a:t> </a:t>
            </a:r>
            <a:r>
              <a:rPr lang="es-ES_tradnl" noProof="0" dirty="0" err="1" smtClean="0"/>
              <a:t>level</a:t>
            </a:r>
            <a:endParaRPr lang="es-ES_tradnl" noProof="0" dirty="0"/>
          </a:p>
        </p:txBody>
      </p:sp>
      <p:sp>
        <p:nvSpPr>
          <p:cNvPr id="4" name="Date Placeholder 3"/>
          <p:cNvSpPr>
            <a:spLocks noGrp="1"/>
          </p:cNvSpPr>
          <p:nvPr>
            <p:ph type="dt" sz="half" idx="10"/>
          </p:nvPr>
        </p:nvSpPr>
        <p:spPr/>
        <p:txBody>
          <a:bodyPr/>
          <a:lstStyle/>
          <a:p>
            <a:fld id="{06112FC7-F5C4-6B43-BE4E-C4589E144F58}"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2" name="Title 1"/>
          <p:cNvSpPr>
            <a:spLocks noGrp="1"/>
          </p:cNvSpPr>
          <p:nvPr>
            <p:ph type="title"/>
          </p:nvPr>
        </p:nvSpPr>
        <p:spPr>
          <a:xfrm>
            <a:off x="713154" y="91921"/>
            <a:ext cx="7973646" cy="1004449"/>
          </a:xfrm>
        </p:spPr>
        <p:txBody>
          <a:bodyPr>
            <a:normAutofit/>
          </a:bodyPr>
          <a:lstStyle>
            <a:lvl1pPr algn="l">
              <a:defRPr sz="2400">
                <a:solidFill>
                  <a:srgbClr val="082A58"/>
                </a:solidFill>
              </a:defRPr>
            </a:lvl1pPr>
          </a:lstStyle>
          <a:p>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Master </a:t>
            </a:r>
            <a:r>
              <a:rPr lang="es-ES_tradnl" noProof="0" dirty="0" err="1" smtClean="0"/>
              <a:t>title</a:t>
            </a:r>
            <a:r>
              <a:rPr lang="es-ES_tradnl" noProof="0" dirty="0" smtClean="0"/>
              <a:t> </a:t>
            </a:r>
            <a:r>
              <a:rPr lang="es-ES_tradnl" noProof="0" dirty="0" err="1" smtClean="0"/>
              <a:t>style</a:t>
            </a:r>
            <a:endParaRPr lang="es-ES_tradnl" noProof="0" dirty="0"/>
          </a:p>
        </p:txBody>
      </p:sp>
    </p:spTree>
    <p:extLst>
      <p:ext uri="{BB962C8B-B14F-4D97-AF65-F5344CB8AC3E}">
        <p14:creationId xmlns:p14="http://schemas.microsoft.com/office/powerpoint/2010/main" val="299879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noProof="0" smtClean="0"/>
              <a:t>Click to edit Master title style</a:t>
            </a:r>
            <a:endParaRPr lang="es-ES_tradnl"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noProof="0" smtClean="0"/>
              <a:t>Click to edit Master text styles</a:t>
            </a:r>
          </a:p>
        </p:txBody>
      </p:sp>
      <p:sp>
        <p:nvSpPr>
          <p:cNvPr id="4" name="Date Placeholder 3"/>
          <p:cNvSpPr>
            <a:spLocks noGrp="1"/>
          </p:cNvSpPr>
          <p:nvPr>
            <p:ph type="dt" sz="half" idx="10"/>
          </p:nvPr>
        </p:nvSpPr>
        <p:spPr/>
        <p:txBody>
          <a:bodyPr/>
          <a:lstStyle/>
          <a:p>
            <a:fld id="{CC9A6A73-3F76-0948-A363-0E6F3BD237ED}"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11" name="Title 1"/>
          <p:cNvSpPr txBox="1">
            <a:spLocks/>
          </p:cNvSpPr>
          <p:nvPr userDrawn="1"/>
        </p:nvSpPr>
        <p:spPr>
          <a:xfrm>
            <a:off x="722313" y="91921"/>
            <a:ext cx="7964487"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397749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36CF0D9C-7734-4B48-BF3A-0A089ACB3BA4}"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10" name="Title 1"/>
          <p:cNvSpPr>
            <a:spLocks noGrp="1"/>
          </p:cNvSpPr>
          <p:nvPr>
            <p:ph type="title"/>
          </p:nvPr>
        </p:nvSpPr>
        <p:spPr>
          <a:xfrm>
            <a:off x="732692" y="91921"/>
            <a:ext cx="7954108" cy="1004449"/>
          </a:xfrm>
        </p:spPr>
        <p:txBody>
          <a:bodyPr/>
          <a:lstStyle>
            <a:lvl1pPr algn="l">
              <a:defRPr>
                <a:solidFill>
                  <a:srgbClr val="082A58"/>
                </a:solidFill>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2857878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17DE8CEC-E3DE-204F-8D8B-7F1A54621A2D}"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11" name="Title 1"/>
          <p:cNvSpPr txBox="1">
            <a:spLocks/>
          </p:cNvSpPr>
          <p:nvPr userDrawn="1"/>
        </p:nvSpPr>
        <p:spPr>
          <a:xfrm>
            <a:off x="713154" y="91921"/>
            <a:ext cx="7973646"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396882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B82EAAB0-A194-D841-98F3-D9B609985BB5}" type="datetime1">
              <a:rPr lang="en-US" smtClean="0"/>
              <a:pPr/>
              <a:t>12/4/17</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p:txBody>
          <a:bodyPr/>
          <a:lstStyle/>
          <a:p>
            <a:fld id="{E2B2F6A5-B983-A04C-AF88-210A6B041E28}" type="slidenum">
              <a:rPr lang="es-ES_tradnl" smtClean="0"/>
              <a:pPr/>
              <a:t>‹#›</a:t>
            </a:fld>
            <a:endParaRPr lang="es-ES_tradnl" dirty="0"/>
          </a:p>
        </p:txBody>
      </p:sp>
      <p:pic>
        <p:nvPicPr>
          <p:cNvPr id="6" name="Picture 5" descr="barr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0296" y="4008954"/>
            <a:ext cx="9153137" cy="1786009"/>
          </a:xfrm>
          <a:prstGeom prst="rect">
            <a:avLst/>
          </a:prstGeom>
        </p:spPr>
      </p:pic>
      <p:sp>
        <p:nvSpPr>
          <p:cNvPr id="8" name="Title 1"/>
          <p:cNvSpPr txBox="1">
            <a:spLocks/>
          </p:cNvSpPr>
          <p:nvPr userDrawn="1"/>
        </p:nvSpPr>
        <p:spPr>
          <a:xfrm>
            <a:off x="190206" y="4143454"/>
            <a:ext cx="3340872" cy="1470025"/>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2800" kern="1200">
                <a:solidFill>
                  <a:schemeClr val="bg1"/>
                </a:solidFill>
                <a:latin typeface="Gill Sans"/>
                <a:ea typeface="+mj-ea"/>
                <a:cs typeface="Gill Sans"/>
              </a:defRPr>
            </a:lvl1pPr>
          </a:lstStyle>
          <a:p>
            <a:r>
              <a:rPr lang="es-ES_tradnl" noProof="0" dirty="0" smtClean="0"/>
              <a:t>MacroAnalit</a:t>
            </a:r>
            <a:r>
              <a:rPr lang="es-ES_tradnl" dirty="0" smtClean="0"/>
              <a:t>, SRL</a:t>
            </a:r>
          </a:p>
          <a:p>
            <a:r>
              <a:rPr lang="es-ES_tradnl" dirty="0" smtClean="0"/>
              <a:t>José Brea Peña 14</a:t>
            </a:r>
          </a:p>
          <a:p>
            <a:r>
              <a:rPr lang="es-ES_tradnl" dirty="0" smtClean="0"/>
              <a:t>Edificio</a:t>
            </a:r>
            <a:r>
              <a:rPr lang="es-ES_tradnl" baseline="0" dirty="0" smtClean="0"/>
              <a:t> BVRD, 5to piso</a:t>
            </a:r>
          </a:p>
          <a:p>
            <a:r>
              <a:rPr lang="es-ES_tradnl" baseline="0" dirty="0" smtClean="0"/>
              <a:t>Ensanche Evaristo Morales</a:t>
            </a:r>
          </a:p>
          <a:p>
            <a:r>
              <a:rPr lang="es-ES_tradnl" baseline="0" dirty="0" smtClean="0"/>
              <a:t>Santo Domingo, República Dominicana</a:t>
            </a:r>
          </a:p>
          <a:p>
            <a:endParaRPr lang="es-ES_tradnl" baseline="0" dirty="0" smtClean="0"/>
          </a:p>
          <a:p>
            <a:r>
              <a:rPr lang="es-ES_tradnl" baseline="0" dirty="0" smtClean="0"/>
              <a:t>www.macroanalit.com</a:t>
            </a:r>
            <a:endParaRPr lang="es-ES_tradnl" dirty="0"/>
          </a:p>
        </p:txBody>
      </p:sp>
      <p:pic>
        <p:nvPicPr>
          <p:cNvPr id="9" name="Picture 8" descr="macroanalit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052" y="375964"/>
            <a:ext cx="2186696" cy="1608279"/>
          </a:xfrm>
          <a:prstGeom prst="rect">
            <a:avLst/>
          </a:prstGeom>
        </p:spPr>
      </p:pic>
    </p:spTree>
    <p:extLst>
      <p:ext uri="{BB962C8B-B14F-4D97-AF65-F5344CB8AC3E}">
        <p14:creationId xmlns:p14="http://schemas.microsoft.com/office/powerpoint/2010/main" val="4150348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Date Placeholder 2"/>
          <p:cNvSpPr>
            <a:spLocks noGrp="1"/>
          </p:cNvSpPr>
          <p:nvPr>
            <p:ph type="dt" sz="half" idx="10"/>
          </p:nvPr>
        </p:nvSpPr>
        <p:spPr/>
        <p:txBody>
          <a:bodyPr/>
          <a:lstStyle/>
          <a:p>
            <a:fld id="{24B7646F-EBD9-3C4C-81E6-C4ACF936265F}"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9" name="Title 1"/>
          <p:cNvSpPr txBox="1">
            <a:spLocks/>
          </p:cNvSpPr>
          <p:nvPr userDrawn="1"/>
        </p:nvSpPr>
        <p:spPr>
          <a:xfrm>
            <a:off x="674077" y="91921"/>
            <a:ext cx="8245231"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308604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2" name="Date Placeholder 1"/>
          <p:cNvSpPr>
            <a:spLocks noGrp="1"/>
          </p:cNvSpPr>
          <p:nvPr>
            <p:ph type="dt" sz="half" idx="10"/>
          </p:nvPr>
        </p:nvSpPr>
        <p:spPr/>
        <p:txBody>
          <a:bodyPr/>
          <a:lstStyle/>
          <a:p>
            <a:fld id="{F3BBE0FF-7666-B74D-9DDF-DD37A6A8BC1F}"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7" name="Title 1"/>
          <p:cNvSpPr txBox="1">
            <a:spLocks/>
          </p:cNvSpPr>
          <p:nvPr userDrawn="1"/>
        </p:nvSpPr>
        <p:spPr>
          <a:xfrm>
            <a:off x="693615" y="91921"/>
            <a:ext cx="7993185"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3338544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graficoM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 y="2764252"/>
            <a:ext cx="9226627" cy="923544"/>
          </a:xfrm>
          <a:prstGeom prst="rect">
            <a:avLst/>
          </a:prstGeom>
        </p:spPr>
      </p:pic>
      <p:sp>
        <p:nvSpPr>
          <p:cNvPr id="3" name="Date Placeholder 2"/>
          <p:cNvSpPr>
            <a:spLocks noGrp="1"/>
          </p:cNvSpPr>
          <p:nvPr>
            <p:ph type="dt" sz="half" idx="10"/>
          </p:nvPr>
        </p:nvSpPr>
        <p:spPr/>
        <p:txBody>
          <a:bodyPr/>
          <a:lstStyle/>
          <a:p>
            <a:fld id="{E85BE932-21FC-954B-A24A-02B43342B4ED}"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
        <p:nvSpPr>
          <p:cNvPr id="8" name="Title 1"/>
          <p:cNvSpPr>
            <a:spLocks noGrp="1"/>
          </p:cNvSpPr>
          <p:nvPr>
            <p:ph type="ctrTitle" hasCustomPrompt="1"/>
          </p:nvPr>
        </p:nvSpPr>
        <p:spPr>
          <a:xfrm>
            <a:off x="2036490" y="2983443"/>
            <a:ext cx="6945323" cy="479248"/>
          </a:xfrm>
        </p:spPr>
        <p:txBody>
          <a:bodyPr>
            <a:normAutofit/>
          </a:bodyPr>
          <a:lstStyle>
            <a:lvl1pPr algn="l">
              <a:defRPr sz="2400">
                <a:solidFill>
                  <a:schemeClr val="bg1"/>
                </a:solidFill>
                <a:latin typeface="Gill Sans"/>
                <a:cs typeface="Gill Sans"/>
              </a:defRPr>
            </a:lvl1pPr>
          </a:lstStyle>
          <a:p>
            <a:r>
              <a:rPr lang="es-ES_tradnl" noProof="0" dirty="0" err="1" smtClean="0"/>
              <a:t>Click</a:t>
            </a:r>
            <a:r>
              <a:rPr lang="en-US" dirty="0" smtClean="0"/>
              <a:t> to Master title style</a:t>
            </a:r>
            <a:endParaRPr lang="es-ES_tradnl" dirty="0"/>
          </a:p>
        </p:txBody>
      </p:sp>
    </p:spTree>
    <p:extLst>
      <p:ext uri="{BB962C8B-B14F-4D97-AF65-F5344CB8AC3E}">
        <p14:creationId xmlns:p14="http://schemas.microsoft.com/office/powerpoint/2010/main" val="2514349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DCC0D-03B6-F74D-BF4D-B10FD0D6A11C}"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Tree>
    <p:extLst>
      <p:ext uri="{BB962C8B-B14F-4D97-AF65-F5344CB8AC3E}">
        <p14:creationId xmlns:p14="http://schemas.microsoft.com/office/powerpoint/2010/main" val="2690828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9EFB-C324-BD47-B158-39F2B3903556}"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Tree>
    <p:extLst>
      <p:ext uri="{BB962C8B-B14F-4D97-AF65-F5344CB8AC3E}">
        <p14:creationId xmlns:p14="http://schemas.microsoft.com/office/powerpoint/2010/main" val="1647585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1BB15A6B-0BC2-854E-8F1B-1315747DDB5E}"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Tree>
    <p:extLst>
      <p:ext uri="{BB962C8B-B14F-4D97-AF65-F5344CB8AC3E}">
        <p14:creationId xmlns:p14="http://schemas.microsoft.com/office/powerpoint/2010/main" val="3520293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241C7797-AA08-FC4F-ADFF-8E27B71EB7FA}"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solidFill>
                  <a:prstClr val="black"/>
                </a:solidFill>
                <a:latin typeface="Calibri"/>
              </a:rPr>
              <a:pPr/>
              <a:t>‹#›</a:t>
            </a:fld>
            <a:endParaRPr lang="es-ES_tradnl">
              <a:solidFill>
                <a:prstClr val="black"/>
              </a:solidFill>
              <a:latin typeface="Calibri"/>
            </a:endParaRPr>
          </a:p>
        </p:txBody>
      </p:sp>
    </p:spTree>
    <p:extLst>
      <p:ext uri="{BB962C8B-B14F-4D97-AF65-F5344CB8AC3E}">
        <p14:creationId xmlns:p14="http://schemas.microsoft.com/office/powerpoint/2010/main" val="227577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Content Placeholder 2"/>
          <p:cNvSpPr>
            <a:spLocks noGrp="1"/>
          </p:cNvSpPr>
          <p:nvPr>
            <p:ph idx="1"/>
          </p:nvPr>
        </p:nvSpPr>
        <p:spPr>
          <a:xfrm>
            <a:off x="612188" y="1600200"/>
            <a:ext cx="8074611" cy="4525963"/>
          </a:xfrm>
        </p:spPr>
        <p:txBody>
          <a:bodyPr>
            <a:normAutofit/>
          </a:bodyPr>
          <a:lstStyle>
            <a:lvl1pPr>
              <a:defRPr sz="2000"/>
            </a:lvl1pPr>
            <a:lvl2pPr>
              <a:defRPr sz="1800"/>
            </a:lvl2pPr>
            <a:lvl3pPr>
              <a:defRPr sz="16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_tradnl" noProof="0" dirty="0"/>
          </a:p>
        </p:txBody>
      </p:sp>
      <p:sp>
        <p:nvSpPr>
          <p:cNvPr id="4" name="Date Placeholder 3"/>
          <p:cNvSpPr>
            <a:spLocks noGrp="1"/>
          </p:cNvSpPr>
          <p:nvPr>
            <p:ph type="dt" sz="half" idx="10"/>
          </p:nvPr>
        </p:nvSpPr>
        <p:spPr/>
        <p:txBody>
          <a:bodyPr/>
          <a:lstStyle/>
          <a:p>
            <a:fld id="{06112FC7-F5C4-6B43-BE4E-C4589E144F58}" type="datetime1">
              <a:rPr lang="en-US" smtClean="0"/>
              <a:pPr/>
              <a:t>12/4/17</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2" name="Title 1"/>
          <p:cNvSpPr>
            <a:spLocks noGrp="1"/>
          </p:cNvSpPr>
          <p:nvPr>
            <p:ph type="title"/>
          </p:nvPr>
        </p:nvSpPr>
        <p:spPr>
          <a:xfrm>
            <a:off x="713154" y="91921"/>
            <a:ext cx="7973646" cy="1004449"/>
          </a:xfrm>
        </p:spPr>
        <p:txBody>
          <a:bodyPr>
            <a:normAutofit/>
          </a:bodyPr>
          <a:lstStyle>
            <a:lvl1pPr algn="l">
              <a:defRPr sz="2000">
                <a:solidFill>
                  <a:srgbClr val="082A58"/>
                </a:solidFill>
              </a:defRPr>
            </a:lvl1pPr>
          </a:lstStyle>
          <a:p>
            <a:r>
              <a:rPr lang="en-US" noProof="0" dirty="0" smtClean="0"/>
              <a:t>Click to edit Master title style</a:t>
            </a:r>
            <a:endParaRPr lang="es-ES_tradnl" noProof="0" dirty="0"/>
          </a:p>
        </p:txBody>
      </p:sp>
    </p:spTree>
    <p:extLst>
      <p:ext uri="{BB962C8B-B14F-4D97-AF65-F5344CB8AC3E}">
        <p14:creationId xmlns:p14="http://schemas.microsoft.com/office/powerpoint/2010/main" val="324751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0" smtClean="0"/>
              <a:t>Click to edit Master title style</a:t>
            </a:r>
            <a:endParaRPr lang="es-ES_tradnl"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CC9A6A73-3F76-0948-A363-0E6F3BD237ED}" type="datetime1">
              <a:rPr lang="en-US" smtClean="0"/>
              <a:pPr/>
              <a:t>12/4/17</a:t>
            </a:fld>
            <a:endParaRPr lang="es-ES_tradnl" dirty="0"/>
          </a:p>
        </p:txBody>
      </p:sp>
      <p:sp>
        <p:nvSpPr>
          <p:cNvPr id="5" name="Footer Placeholder 4"/>
          <p:cNvSpPr>
            <a:spLocks noGrp="1"/>
          </p:cNvSpPr>
          <p:nvPr>
            <p:ph type="ftr" sz="quarter" idx="11"/>
          </p:nvPr>
        </p:nvSpPr>
        <p:spPr/>
        <p:txBody>
          <a:bodyPr/>
          <a:lstStyle/>
          <a:p>
            <a:endParaRPr lang="es-ES_tradnl"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11" name="Title 1"/>
          <p:cNvSpPr txBox="1">
            <a:spLocks/>
          </p:cNvSpPr>
          <p:nvPr userDrawn="1"/>
        </p:nvSpPr>
        <p:spPr>
          <a:xfrm>
            <a:off x="722313" y="91921"/>
            <a:ext cx="7964487"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126200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36CF0D9C-7734-4B48-BF3A-0A089ACB3BA4}" type="datetime1">
              <a:rPr lang="en-US" smtClean="0"/>
              <a:pPr/>
              <a:t>12/4/17</a:t>
            </a:fld>
            <a:endParaRPr lang="es-ES_tradnl" dirty="0"/>
          </a:p>
        </p:txBody>
      </p:sp>
      <p:sp>
        <p:nvSpPr>
          <p:cNvPr id="6" name="Footer Placeholder 5"/>
          <p:cNvSpPr>
            <a:spLocks noGrp="1"/>
          </p:cNvSpPr>
          <p:nvPr>
            <p:ph type="ftr" sz="quarter" idx="11"/>
          </p:nvPr>
        </p:nvSpPr>
        <p:spPr/>
        <p:txBody>
          <a:bodyPr/>
          <a:lstStyle/>
          <a:p>
            <a:endParaRPr lang="es-ES_tradnl"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10" name="Title 1"/>
          <p:cNvSpPr>
            <a:spLocks noGrp="1"/>
          </p:cNvSpPr>
          <p:nvPr>
            <p:ph type="title"/>
          </p:nvPr>
        </p:nvSpPr>
        <p:spPr>
          <a:xfrm>
            <a:off x="732692" y="91921"/>
            <a:ext cx="7954108" cy="1004449"/>
          </a:xfrm>
        </p:spPr>
        <p:txBody>
          <a:bodyPr/>
          <a:lstStyle>
            <a:lvl1pPr algn="l">
              <a:defRPr>
                <a:solidFill>
                  <a:srgbClr val="082A58"/>
                </a:solidFill>
              </a:defRPr>
            </a:lvl1pPr>
          </a:lstStyle>
          <a:p>
            <a:r>
              <a:rPr lang="en-US" smtClean="0"/>
              <a:t>Click to edit Master title style</a:t>
            </a:r>
            <a:endParaRPr lang="es-ES_tradnl" dirty="0"/>
          </a:p>
        </p:txBody>
      </p:sp>
    </p:spTree>
    <p:extLst>
      <p:ext uri="{BB962C8B-B14F-4D97-AF65-F5344CB8AC3E}">
        <p14:creationId xmlns:p14="http://schemas.microsoft.com/office/powerpoint/2010/main" val="247477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17DE8CEC-E3DE-204F-8D8B-7F1A54621A2D}" type="datetime1">
              <a:rPr lang="en-US" smtClean="0"/>
              <a:pPr/>
              <a:t>12/4/17</a:t>
            </a:fld>
            <a:endParaRPr lang="es-ES_tradnl" dirty="0"/>
          </a:p>
        </p:txBody>
      </p:sp>
      <p:sp>
        <p:nvSpPr>
          <p:cNvPr id="8" name="Footer Placeholder 7"/>
          <p:cNvSpPr>
            <a:spLocks noGrp="1"/>
          </p:cNvSpPr>
          <p:nvPr>
            <p:ph type="ftr" sz="quarter" idx="11"/>
          </p:nvPr>
        </p:nvSpPr>
        <p:spPr/>
        <p:txBody>
          <a:bodyPr/>
          <a:lstStyle/>
          <a:p>
            <a:endParaRPr lang="es-ES_tradnl"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11" name="Title 1"/>
          <p:cNvSpPr txBox="1">
            <a:spLocks/>
          </p:cNvSpPr>
          <p:nvPr userDrawn="1"/>
        </p:nvSpPr>
        <p:spPr>
          <a:xfrm>
            <a:off x="713154" y="91921"/>
            <a:ext cx="7973646"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87396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3" name="Date Placeholder 2"/>
          <p:cNvSpPr>
            <a:spLocks noGrp="1"/>
          </p:cNvSpPr>
          <p:nvPr>
            <p:ph type="dt" sz="half" idx="10"/>
          </p:nvPr>
        </p:nvSpPr>
        <p:spPr/>
        <p:txBody>
          <a:bodyPr/>
          <a:lstStyle/>
          <a:p>
            <a:fld id="{24B7646F-EBD9-3C4C-81E6-C4ACF936265F}" type="datetime1">
              <a:rPr lang="en-US" smtClean="0"/>
              <a:pPr/>
              <a:t>12/4/17</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9" name="Title 1"/>
          <p:cNvSpPr txBox="1">
            <a:spLocks/>
          </p:cNvSpPr>
          <p:nvPr userDrawn="1"/>
        </p:nvSpPr>
        <p:spPr>
          <a:xfrm>
            <a:off x="674077" y="91921"/>
            <a:ext cx="8245231"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402505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titul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9" y="0"/>
            <a:ext cx="9129370" cy="1155802"/>
          </a:xfrm>
          <a:prstGeom prst="rect">
            <a:avLst/>
          </a:prstGeom>
        </p:spPr>
      </p:pic>
      <p:sp>
        <p:nvSpPr>
          <p:cNvPr id="2" name="Date Placeholder 1"/>
          <p:cNvSpPr>
            <a:spLocks noGrp="1"/>
          </p:cNvSpPr>
          <p:nvPr>
            <p:ph type="dt" sz="half" idx="10"/>
          </p:nvPr>
        </p:nvSpPr>
        <p:spPr/>
        <p:txBody>
          <a:bodyPr/>
          <a:lstStyle/>
          <a:p>
            <a:fld id="{F3BBE0FF-7666-B74D-9DDF-DD37A6A8BC1F}" type="datetime1">
              <a:rPr lang="en-US" smtClean="0"/>
              <a:pPr/>
              <a:t>12/4/17</a:t>
            </a:fld>
            <a:endParaRPr lang="es-ES_tradnl" dirty="0"/>
          </a:p>
        </p:txBody>
      </p:sp>
      <p:sp>
        <p:nvSpPr>
          <p:cNvPr id="3" name="Footer Placeholder 2"/>
          <p:cNvSpPr>
            <a:spLocks noGrp="1"/>
          </p:cNvSpPr>
          <p:nvPr>
            <p:ph type="ftr" sz="quarter" idx="11"/>
          </p:nvPr>
        </p:nvSpPr>
        <p:spPr/>
        <p:txBody>
          <a:bodyPr/>
          <a:lstStyle/>
          <a:p>
            <a:endParaRPr lang="es-ES_tradnl"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7" name="Title 1"/>
          <p:cNvSpPr txBox="1">
            <a:spLocks/>
          </p:cNvSpPr>
          <p:nvPr userDrawn="1"/>
        </p:nvSpPr>
        <p:spPr>
          <a:xfrm>
            <a:off x="693615" y="91921"/>
            <a:ext cx="7993185" cy="10044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082A58"/>
                </a:solidFill>
                <a:latin typeface="Gill Sans"/>
                <a:ea typeface="+mj-ea"/>
                <a:cs typeface="Gill Sans"/>
              </a:defRPr>
            </a:lvl1pPr>
          </a:lstStyle>
          <a:p>
            <a:r>
              <a:rPr lang="en-US" dirty="0" smtClean="0"/>
              <a:t>Click to edit Master title style</a:t>
            </a:r>
            <a:endParaRPr lang="es-ES_tradnl" dirty="0"/>
          </a:p>
        </p:txBody>
      </p:sp>
    </p:spTree>
    <p:extLst>
      <p:ext uri="{BB962C8B-B14F-4D97-AF65-F5344CB8AC3E}">
        <p14:creationId xmlns:p14="http://schemas.microsoft.com/office/powerpoint/2010/main" val="78542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graficoM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 y="2764252"/>
            <a:ext cx="9226627" cy="923544"/>
          </a:xfrm>
          <a:prstGeom prst="rect">
            <a:avLst/>
          </a:prstGeom>
        </p:spPr>
      </p:pic>
      <p:sp>
        <p:nvSpPr>
          <p:cNvPr id="3" name="Date Placeholder 2"/>
          <p:cNvSpPr>
            <a:spLocks noGrp="1"/>
          </p:cNvSpPr>
          <p:nvPr>
            <p:ph type="dt" sz="half" idx="10"/>
          </p:nvPr>
        </p:nvSpPr>
        <p:spPr/>
        <p:txBody>
          <a:bodyPr/>
          <a:lstStyle/>
          <a:p>
            <a:fld id="{E85BE932-21FC-954B-A24A-02B43342B4ED}" type="datetime1">
              <a:rPr lang="en-US" smtClean="0"/>
              <a:pPr/>
              <a:t>12/4/17</a:t>
            </a:fld>
            <a:endParaRPr lang="es-ES_tradnl" dirty="0"/>
          </a:p>
        </p:txBody>
      </p:sp>
      <p:sp>
        <p:nvSpPr>
          <p:cNvPr id="4" name="Footer Placeholder 3"/>
          <p:cNvSpPr>
            <a:spLocks noGrp="1"/>
          </p:cNvSpPr>
          <p:nvPr>
            <p:ph type="ftr" sz="quarter" idx="11"/>
          </p:nvPr>
        </p:nvSpPr>
        <p:spPr/>
        <p:txBody>
          <a:bodyPr/>
          <a:lstStyle/>
          <a:p>
            <a:endParaRPr lang="es-ES_tradnl"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6E113A-499A-AD46-8AF5-3C86FF1D5C2C}" type="slidenum">
              <a:rPr lang="es-ES_tradnl" smtClean="0"/>
              <a:pPr/>
              <a:t>‹#›</a:t>
            </a:fld>
            <a:endParaRPr lang="es-ES_tradnl" dirty="0"/>
          </a:p>
        </p:txBody>
      </p:sp>
      <p:sp>
        <p:nvSpPr>
          <p:cNvPr id="8" name="Title 1"/>
          <p:cNvSpPr>
            <a:spLocks noGrp="1"/>
          </p:cNvSpPr>
          <p:nvPr>
            <p:ph type="ctrTitle" hasCustomPrompt="1"/>
          </p:nvPr>
        </p:nvSpPr>
        <p:spPr>
          <a:xfrm>
            <a:off x="2036490" y="2983443"/>
            <a:ext cx="6945323" cy="479248"/>
          </a:xfrm>
        </p:spPr>
        <p:txBody>
          <a:bodyPr>
            <a:normAutofit/>
          </a:bodyPr>
          <a:lstStyle>
            <a:lvl1pPr algn="l">
              <a:defRPr sz="2400">
                <a:solidFill>
                  <a:schemeClr val="bg1"/>
                </a:solidFill>
                <a:latin typeface="Gill Sans"/>
                <a:cs typeface="Gill Sans"/>
              </a:defRPr>
            </a:lvl1pPr>
          </a:lstStyle>
          <a:p>
            <a:r>
              <a:rPr lang="es-ES_tradnl" noProof="0" dirty="0" err="1" smtClean="0"/>
              <a:t>Click</a:t>
            </a:r>
            <a:r>
              <a:rPr lang="en-US" dirty="0" smtClean="0"/>
              <a:t> to Master title style</a:t>
            </a:r>
            <a:endParaRPr lang="es-ES_tradnl" dirty="0"/>
          </a:p>
        </p:txBody>
      </p:sp>
    </p:spTree>
    <p:extLst>
      <p:ext uri="{BB962C8B-B14F-4D97-AF65-F5344CB8AC3E}">
        <p14:creationId xmlns:p14="http://schemas.microsoft.com/office/powerpoint/2010/main" val="3474021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noProof="0" dirty="0" smtClean="0"/>
              <a:t>Click to edit Master title style</a:t>
            </a:r>
            <a:endParaRPr lang="es-ES_tradnl"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_tradnl"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AAB0-A194-D841-98F3-D9B609985BB5}" type="datetime1">
              <a:rPr lang="en-US" smtClean="0"/>
              <a:pPr/>
              <a:t>12/4/17</a:t>
            </a:fld>
            <a:endParaRPr lang="es-ES_trad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solidFill>
              </a:defRPr>
            </a:lvl1pPr>
          </a:lstStyle>
          <a:p>
            <a:fld id="{E2B2F6A5-B983-A04C-AF88-210A6B041E28}" type="slidenum">
              <a:rPr lang="es-ES_tradnl" smtClean="0"/>
              <a:pPr/>
              <a:t>‹#›</a:t>
            </a:fld>
            <a:endParaRPr lang="es-ES_tradnl" dirty="0"/>
          </a:p>
        </p:txBody>
      </p:sp>
    </p:spTree>
    <p:extLst>
      <p:ext uri="{BB962C8B-B14F-4D97-AF65-F5344CB8AC3E}">
        <p14:creationId xmlns:p14="http://schemas.microsoft.com/office/powerpoint/2010/main" val="183103887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60" r:id="rId9"/>
    <p:sldLayoutId id="2147483656" r:id="rId10"/>
    <p:sldLayoutId id="2147483657" r:id="rId11"/>
    <p:sldLayoutId id="2147483658" r:id="rId12"/>
    <p:sldLayoutId id="2147483659" r:id="rId13"/>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000" kern="1200">
          <a:solidFill>
            <a:srgbClr val="082A58"/>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Master </a:t>
            </a:r>
            <a:r>
              <a:rPr lang="es-ES_tradnl" noProof="0" dirty="0" err="1" smtClean="0"/>
              <a:t>title</a:t>
            </a:r>
            <a:r>
              <a:rPr lang="es-ES_tradnl" noProof="0" dirty="0" smtClean="0"/>
              <a:t> </a:t>
            </a:r>
            <a:r>
              <a:rPr lang="es-ES_tradnl" noProof="0" dirty="0" err="1" smtClean="0"/>
              <a:t>style</a:t>
            </a:r>
            <a:endParaRPr lang="es-ES_tradnl"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Master </a:t>
            </a:r>
            <a:r>
              <a:rPr lang="es-ES_tradnl" noProof="0" dirty="0" err="1" smtClean="0"/>
              <a:t>text</a:t>
            </a:r>
            <a:r>
              <a:rPr lang="es-ES_tradnl" noProof="0" dirty="0" smtClean="0"/>
              <a:t> </a:t>
            </a:r>
            <a:r>
              <a:rPr lang="es-ES_tradnl" noProof="0" dirty="0" err="1" smtClean="0"/>
              <a:t>styles</a:t>
            </a:r>
            <a:endParaRPr lang="es-ES_tradnl" noProof="0" dirty="0" smtClean="0"/>
          </a:p>
          <a:p>
            <a:pPr lvl="1"/>
            <a:r>
              <a:rPr lang="es-ES_tradnl" noProof="0" dirty="0" err="1" smtClean="0"/>
              <a:t>Second</a:t>
            </a:r>
            <a:r>
              <a:rPr lang="es-ES_tradnl" noProof="0" dirty="0" smtClean="0"/>
              <a:t> </a:t>
            </a:r>
            <a:r>
              <a:rPr lang="es-ES_tradnl" noProof="0" dirty="0" err="1" smtClean="0"/>
              <a:t>level</a:t>
            </a:r>
            <a:endParaRPr lang="es-ES_tradnl" noProof="0" dirty="0" smtClean="0"/>
          </a:p>
          <a:p>
            <a:pPr lvl="2"/>
            <a:r>
              <a:rPr lang="es-ES_tradnl" noProof="0" dirty="0" err="1" smtClean="0"/>
              <a:t>Third</a:t>
            </a:r>
            <a:r>
              <a:rPr lang="es-ES_tradnl" noProof="0" dirty="0" smtClean="0"/>
              <a:t> </a:t>
            </a:r>
            <a:r>
              <a:rPr lang="es-ES_tradnl" noProof="0" dirty="0" err="1" smtClean="0"/>
              <a:t>level</a:t>
            </a:r>
            <a:endParaRPr lang="es-ES_tradnl" noProof="0" dirty="0" smtClean="0"/>
          </a:p>
          <a:p>
            <a:pPr lvl="3"/>
            <a:r>
              <a:rPr lang="es-ES_tradnl" noProof="0" dirty="0" err="1" smtClean="0"/>
              <a:t>Fourth</a:t>
            </a:r>
            <a:r>
              <a:rPr lang="es-ES_tradnl" noProof="0" dirty="0" smtClean="0"/>
              <a:t> </a:t>
            </a:r>
            <a:r>
              <a:rPr lang="es-ES_tradnl" noProof="0" dirty="0" err="1" smtClean="0"/>
              <a:t>level</a:t>
            </a:r>
            <a:endParaRPr lang="es-ES_tradnl" noProof="0" dirty="0" smtClean="0"/>
          </a:p>
          <a:p>
            <a:pPr lvl="4"/>
            <a:r>
              <a:rPr lang="es-ES_tradnl" noProof="0" dirty="0" err="1" smtClean="0"/>
              <a:t>Fifth</a:t>
            </a:r>
            <a:r>
              <a:rPr lang="es-ES_tradnl" noProof="0" dirty="0" smtClean="0"/>
              <a:t> </a:t>
            </a:r>
            <a:r>
              <a:rPr lang="es-ES_tradnl" noProof="0" dirty="0" err="1" smtClean="0"/>
              <a:t>level</a:t>
            </a:r>
            <a:endParaRPr lang="es-ES_tradnl"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EAAB0-A194-D841-98F3-D9B609985BB5}" type="datetime1">
              <a:rPr lang="en-US" smtClean="0">
                <a:solidFill>
                  <a:prstClr val="black">
                    <a:tint val="75000"/>
                  </a:prstClr>
                </a:solidFill>
                <a:latin typeface="Calibri"/>
              </a:rPr>
              <a:pPr/>
              <a:t>12/4/17</a:t>
            </a:fld>
            <a:endParaRPr lang="es-ES_tradnl">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solidFill>
                <a:prstClr val="black">
                  <a:tint val="75000"/>
                </a:prstClr>
              </a:solidFill>
              <a:latin typeface="Calibri"/>
            </a:endParaRPr>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solidFill>
              </a:defRPr>
            </a:lvl1pPr>
          </a:lstStyle>
          <a:p>
            <a:fld id="{E2B2F6A5-B983-A04C-AF88-210A6B041E28}" type="slidenum">
              <a:rPr lang="es-ES_tradnl" smtClean="0">
                <a:solidFill>
                  <a:prstClr val="black"/>
                </a:solidFill>
                <a:latin typeface="Calibri"/>
              </a:rPr>
              <a:pPr/>
              <a:t>‹#›</a:t>
            </a:fld>
            <a:endParaRPr lang="es-ES_tradnl" dirty="0">
              <a:solidFill>
                <a:prstClr val="black"/>
              </a:solidFill>
              <a:latin typeface="Calibri"/>
            </a:endParaRPr>
          </a:p>
        </p:txBody>
      </p:sp>
    </p:spTree>
    <p:extLst>
      <p:ext uri="{BB962C8B-B14F-4D97-AF65-F5344CB8AC3E}">
        <p14:creationId xmlns:p14="http://schemas.microsoft.com/office/powerpoint/2010/main" val="1847528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457200" rtl="0" eaLnBrk="1" latinLnBrk="0" hangingPunct="1">
        <a:spcBef>
          <a:spcPct val="0"/>
        </a:spcBef>
        <a:buNone/>
        <a:defRPr sz="4400" kern="1200">
          <a:solidFill>
            <a:srgbClr val="082A58"/>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eg"/><Relationship Id="rId7" Type="http://schemas.openxmlformats.org/officeDocument/2006/relationships/image" Target="../media/image9.jpg"/><Relationship Id="rId8" Type="http://schemas.openxmlformats.org/officeDocument/2006/relationships/image" Target="../media/image10.jpeg"/><Relationship Id="rId9"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s-ES_tradnl" dirty="0" smtClean="0"/>
              <a:t>5 de diciembre de 2017</a:t>
            </a:r>
          </a:p>
          <a:p>
            <a:endParaRPr lang="es-ES_tradnl" dirty="0"/>
          </a:p>
        </p:txBody>
      </p:sp>
      <p:sp>
        <p:nvSpPr>
          <p:cNvPr id="3" name="Title 2"/>
          <p:cNvSpPr>
            <a:spLocks noGrp="1"/>
          </p:cNvSpPr>
          <p:nvPr>
            <p:ph type="ctrTitle"/>
          </p:nvPr>
        </p:nvSpPr>
        <p:spPr/>
        <p:txBody>
          <a:bodyPr>
            <a:normAutofit/>
          </a:bodyPr>
          <a:lstStyle/>
          <a:p>
            <a:r>
              <a:rPr lang="es-ES_tradnl" sz="3200" dirty="0" smtClean="0"/>
              <a:t>Impacto del sector minero en la economía Dominicana</a:t>
            </a:r>
            <a:endParaRPr lang="es-ES_tradnl" sz="3200" dirty="0"/>
          </a:p>
        </p:txBody>
      </p:sp>
    </p:spTree>
    <p:extLst>
      <p:ext uri="{BB962C8B-B14F-4D97-AF65-F5344CB8AC3E}">
        <p14:creationId xmlns:p14="http://schemas.microsoft.com/office/powerpoint/2010/main" val="19303843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10</a:t>
            </a:fld>
            <a:endParaRPr lang="es-ES_tradnl" dirty="0"/>
          </a:p>
        </p:txBody>
      </p:sp>
      <p:sp>
        <p:nvSpPr>
          <p:cNvPr id="4" name="Title 3"/>
          <p:cNvSpPr>
            <a:spLocks noGrp="1"/>
          </p:cNvSpPr>
          <p:nvPr>
            <p:ph type="title"/>
          </p:nvPr>
        </p:nvSpPr>
        <p:spPr>
          <a:xfrm>
            <a:off x="713153" y="91921"/>
            <a:ext cx="8148213" cy="1004449"/>
          </a:xfrm>
        </p:spPr>
        <p:txBody>
          <a:bodyPr>
            <a:noAutofit/>
          </a:bodyPr>
          <a:lstStyle/>
          <a:p>
            <a:r>
              <a:rPr lang="es-ES_tradnl" sz="1800" b="1" dirty="0" smtClean="0">
                <a:solidFill>
                  <a:srgbClr val="1F497D"/>
                </a:solidFill>
              </a:rPr>
              <a:t>Inversión Extranjera</a:t>
            </a:r>
            <a:r>
              <a:rPr lang="es-ES_tradnl" sz="1800" dirty="0" smtClean="0"/>
              <a:t/>
            </a:r>
            <a:br>
              <a:rPr lang="es-ES_tradnl" sz="1800" dirty="0" smtClean="0"/>
            </a:br>
            <a:r>
              <a:rPr lang="es-ES_tradnl" sz="1800" dirty="0" smtClean="0"/>
              <a:t>La Minería es la segunda actividad económica con mayor nivel de inversión extranjera directa (IED), representando el 18.0% de la IED en el período 2010 - 2016</a:t>
            </a:r>
            <a:endParaRPr lang="es-ES_tradnl" sz="1800" dirty="0"/>
          </a:p>
        </p:txBody>
      </p:sp>
      <p:sp>
        <p:nvSpPr>
          <p:cNvPr id="6" name="TextBox 5"/>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Banco Central de la República Dominicana</a:t>
            </a:r>
            <a:endParaRPr lang="es-ES_tradnl" sz="700" dirty="0">
              <a:latin typeface="Gill Sans"/>
              <a:cs typeface="Gill Sans"/>
            </a:endParaRPr>
          </a:p>
        </p:txBody>
      </p:sp>
      <p:pic>
        <p:nvPicPr>
          <p:cNvPr id="5" name="Picture 4"/>
          <p:cNvPicPr>
            <a:picLocks noChangeAspect="1"/>
          </p:cNvPicPr>
          <p:nvPr/>
        </p:nvPicPr>
        <p:blipFill>
          <a:blip r:embed="rId3"/>
          <a:stretch>
            <a:fillRect/>
          </a:stretch>
        </p:blipFill>
        <p:spPr>
          <a:xfrm>
            <a:off x="430519" y="1195768"/>
            <a:ext cx="8430847" cy="5284047"/>
          </a:xfrm>
          <a:prstGeom prst="rect">
            <a:avLst/>
          </a:prstGeom>
        </p:spPr>
      </p:pic>
    </p:spTree>
    <p:extLst>
      <p:ext uri="{BB962C8B-B14F-4D97-AF65-F5344CB8AC3E}">
        <p14:creationId xmlns:p14="http://schemas.microsoft.com/office/powerpoint/2010/main" val="20819679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11</a:t>
            </a:fld>
            <a:endParaRPr lang="es-ES_tradnl" dirty="0"/>
          </a:p>
        </p:txBody>
      </p:sp>
      <p:sp>
        <p:nvSpPr>
          <p:cNvPr id="4" name="Title 3"/>
          <p:cNvSpPr>
            <a:spLocks noGrp="1"/>
          </p:cNvSpPr>
          <p:nvPr>
            <p:ph type="title"/>
          </p:nvPr>
        </p:nvSpPr>
        <p:spPr/>
        <p:txBody>
          <a:bodyPr>
            <a:noAutofit/>
          </a:bodyPr>
          <a:lstStyle/>
          <a:p>
            <a:r>
              <a:rPr lang="es-ES_tradnl" b="1" dirty="0">
                <a:solidFill>
                  <a:srgbClr val="1F497D"/>
                </a:solidFill>
              </a:rPr>
              <a:t>Exportaciones</a:t>
            </a:r>
            <a:r>
              <a:rPr lang="es-ES_tradnl" dirty="0" smtClean="0"/>
              <a:t/>
            </a:r>
            <a:br>
              <a:rPr lang="es-ES_tradnl" dirty="0" smtClean="0"/>
            </a:br>
            <a:r>
              <a:rPr lang="es-ES_tradnl" dirty="0" smtClean="0"/>
              <a:t>Las exportaciones de minerales representan el 40.9% de las exportaciones nacionales y el 18.1% de las exportaciones totales del país </a:t>
            </a:r>
            <a:endParaRPr lang="es-ES_tradnl" dirty="0"/>
          </a:p>
        </p:txBody>
      </p:sp>
      <p:sp>
        <p:nvSpPr>
          <p:cNvPr id="6" name="TextBox 5"/>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Banco Central de la República Dominicana</a:t>
            </a:r>
            <a:endParaRPr lang="es-ES_tradnl" sz="700" dirty="0">
              <a:latin typeface="Gill Sans"/>
              <a:cs typeface="Gill Sans"/>
            </a:endParaRPr>
          </a:p>
        </p:txBody>
      </p:sp>
      <p:pic>
        <p:nvPicPr>
          <p:cNvPr id="2" name="Picture 1"/>
          <p:cNvPicPr>
            <a:picLocks noChangeAspect="1"/>
          </p:cNvPicPr>
          <p:nvPr/>
        </p:nvPicPr>
        <p:blipFill>
          <a:blip r:embed="rId3"/>
          <a:stretch>
            <a:fillRect/>
          </a:stretch>
        </p:blipFill>
        <p:spPr>
          <a:xfrm>
            <a:off x="0" y="2288141"/>
            <a:ext cx="9144000" cy="4068209"/>
          </a:xfrm>
          <a:prstGeom prst="rect">
            <a:avLst/>
          </a:prstGeom>
        </p:spPr>
      </p:pic>
      <p:grpSp>
        <p:nvGrpSpPr>
          <p:cNvPr id="5" name="Group 4"/>
          <p:cNvGrpSpPr/>
          <p:nvPr/>
        </p:nvGrpSpPr>
        <p:grpSpPr>
          <a:xfrm>
            <a:off x="6420262" y="1385618"/>
            <a:ext cx="2415435" cy="629303"/>
            <a:chOff x="6472813" y="1219203"/>
            <a:chExt cx="2415435" cy="629303"/>
          </a:xfrm>
        </p:grpSpPr>
        <p:pic>
          <p:nvPicPr>
            <p:cNvPr id="8" name="Picture 7" descr="200px-Flag_of_Chile.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813" y="1219203"/>
              <a:ext cx="946321" cy="629303"/>
            </a:xfrm>
            <a:prstGeom prst="rect">
              <a:avLst/>
            </a:prstGeom>
            <a:ln>
              <a:solidFill>
                <a:schemeClr val="tx1"/>
              </a:solidFill>
            </a:ln>
          </p:spPr>
        </p:pic>
        <p:sp>
          <p:nvSpPr>
            <p:cNvPr id="9" name="TextBox 8"/>
            <p:cNvSpPr txBox="1"/>
            <p:nvPr/>
          </p:nvSpPr>
          <p:spPr>
            <a:xfrm>
              <a:off x="7749627" y="1236720"/>
              <a:ext cx="1138621" cy="523220"/>
            </a:xfrm>
            <a:prstGeom prst="rect">
              <a:avLst/>
            </a:prstGeom>
            <a:noFill/>
          </p:spPr>
          <p:txBody>
            <a:bodyPr wrap="square" rtlCol="0">
              <a:spAutoFit/>
            </a:bodyPr>
            <a:lstStyle/>
            <a:p>
              <a:r>
                <a:rPr lang="es-ES_tradnl" sz="2800" dirty="0" smtClean="0"/>
                <a:t>47.3%</a:t>
              </a:r>
              <a:endParaRPr lang="es-ES_tradnl" sz="2800" dirty="0"/>
            </a:p>
          </p:txBody>
        </p:sp>
      </p:grpSp>
    </p:spTree>
    <p:extLst>
      <p:ext uri="{BB962C8B-B14F-4D97-AF65-F5344CB8AC3E}">
        <p14:creationId xmlns:p14="http://schemas.microsoft.com/office/powerpoint/2010/main" val="10995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12</a:t>
            </a:fld>
            <a:endParaRPr lang="es-ES_tradnl" dirty="0"/>
          </a:p>
        </p:txBody>
      </p:sp>
      <p:sp>
        <p:nvSpPr>
          <p:cNvPr id="4" name="Title 3"/>
          <p:cNvSpPr>
            <a:spLocks noGrp="1"/>
          </p:cNvSpPr>
          <p:nvPr>
            <p:ph type="title"/>
          </p:nvPr>
        </p:nvSpPr>
        <p:spPr/>
        <p:txBody>
          <a:bodyPr>
            <a:noAutofit/>
          </a:bodyPr>
          <a:lstStyle/>
          <a:p>
            <a:r>
              <a:rPr lang="es-ES_tradnl" b="1" dirty="0">
                <a:solidFill>
                  <a:srgbClr val="1F497D"/>
                </a:solidFill>
              </a:rPr>
              <a:t>Exportaciones</a:t>
            </a:r>
            <a:r>
              <a:rPr lang="es-ES_tradnl" dirty="0" smtClean="0"/>
              <a:t/>
            </a:r>
            <a:br>
              <a:rPr lang="es-ES_tradnl" dirty="0" smtClean="0"/>
            </a:br>
            <a:r>
              <a:rPr lang="es-ES_tradnl" dirty="0" smtClean="0"/>
              <a:t>Cuatro (4) de los quince (15) principales productos de exportación nacional corresponden al sector de explotación de minas y canteras</a:t>
            </a:r>
            <a:endParaRPr lang="es-ES_tradnl" dirty="0"/>
          </a:p>
        </p:txBody>
      </p:sp>
      <p:sp>
        <p:nvSpPr>
          <p:cNvPr id="6" name="TextBox 5"/>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Banco Central de la República Dominicana</a:t>
            </a:r>
            <a:endParaRPr lang="es-ES_tradnl" sz="700" dirty="0">
              <a:latin typeface="Gill Sans"/>
              <a:cs typeface="Gill Sans"/>
            </a:endParaRPr>
          </a:p>
        </p:txBody>
      </p:sp>
      <p:pic>
        <p:nvPicPr>
          <p:cNvPr id="7" name="Picture 6"/>
          <p:cNvPicPr>
            <a:picLocks noChangeAspect="1"/>
          </p:cNvPicPr>
          <p:nvPr/>
        </p:nvPicPr>
        <p:blipFill>
          <a:blip r:embed="rId3"/>
          <a:stretch>
            <a:fillRect/>
          </a:stretch>
        </p:blipFill>
        <p:spPr>
          <a:xfrm>
            <a:off x="2124403" y="1391746"/>
            <a:ext cx="5105400" cy="4775200"/>
          </a:xfrm>
          <a:prstGeom prst="rect">
            <a:avLst/>
          </a:prstGeom>
        </p:spPr>
      </p:pic>
    </p:spTree>
    <p:extLst>
      <p:ext uri="{BB962C8B-B14F-4D97-AF65-F5344CB8AC3E}">
        <p14:creationId xmlns:p14="http://schemas.microsoft.com/office/powerpoint/2010/main" val="3387652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13</a:t>
            </a:fld>
            <a:endParaRPr lang="es-ES_tradnl" dirty="0"/>
          </a:p>
        </p:txBody>
      </p:sp>
      <p:sp>
        <p:nvSpPr>
          <p:cNvPr id="4" name="Title 3"/>
          <p:cNvSpPr>
            <a:spLocks noGrp="1"/>
          </p:cNvSpPr>
          <p:nvPr>
            <p:ph type="title"/>
          </p:nvPr>
        </p:nvSpPr>
        <p:spPr/>
        <p:txBody>
          <a:bodyPr>
            <a:noAutofit/>
          </a:bodyPr>
          <a:lstStyle/>
          <a:p>
            <a:r>
              <a:rPr lang="es-ES_tradnl" b="1" dirty="0">
                <a:solidFill>
                  <a:srgbClr val="1F497D"/>
                </a:solidFill>
              </a:rPr>
              <a:t>Recaudación Tributaria </a:t>
            </a:r>
            <a:r>
              <a:rPr lang="es-ES_tradnl" b="1" dirty="0" smtClean="0">
                <a:solidFill>
                  <a:srgbClr val="1F497D"/>
                </a:solidFill>
              </a:rPr>
              <a:t/>
            </a:r>
            <a:br>
              <a:rPr lang="es-ES_tradnl" b="1" dirty="0" smtClean="0">
                <a:solidFill>
                  <a:srgbClr val="1F497D"/>
                </a:solidFill>
              </a:rPr>
            </a:br>
            <a:r>
              <a:rPr lang="es-ES_tradnl" dirty="0" smtClean="0"/>
              <a:t>La actividad minera aportó </a:t>
            </a:r>
            <a:r>
              <a:rPr lang="es-ES_tradnl" dirty="0"/>
              <a:t>RD$56,693 millones </a:t>
            </a:r>
            <a:r>
              <a:rPr lang="es-ES_tradnl" dirty="0" smtClean="0"/>
              <a:t>en impuestos durante el período comprendido entre los años 2012 - 2016 </a:t>
            </a:r>
            <a:endParaRPr lang="es-ES_tradnl" dirty="0"/>
          </a:p>
        </p:txBody>
      </p:sp>
      <p:sp>
        <p:nvSpPr>
          <p:cNvPr id="8" name="TextBox 7"/>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Dirección General de Impuestos Internos (DGII) y DIGEPRES</a:t>
            </a:r>
            <a:endParaRPr lang="es-ES_tradnl" sz="700" dirty="0">
              <a:latin typeface="Gill Sans"/>
              <a:cs typeface="Gill Sans"/>
            </a:endParaRPr>
          </a:p>
        </p:txBody>
      </p:sp>
      <p:pic>
        <p:nvPicPr>
          <p:cNvPr id="2" name="Picture 1"/>
          <p:cNvPicPr>
            <a:picLocks noChangeAspect="1"/>
          </p:cNvPicPr>
          <p:nvPr/>
        </p:nvPicPr>
        <p:blipFill>
          <a:blip r:embed="rId3"/>
          <a:stretch>
            <a:fillRect/>
          </a:stretch>
        </p:blipFill>
        <p:spPr>
          <a:xfrm>
            <a:off x="0" y="1304363"/>
            <a:ext cx="9144000" cy="5051987"/>
          </a:xfrm>
          <a:prstGeom prst="rect">
            <a:avLst/>
          </a:prstGeom>
        </p:spPr>
      </p:pic>
    </p:spTree>
    <p:extLst>
      <p:ext uri="{BB962C8B-B14F-4D97-AF65-F5344CB8AC3E}">
        <p14:creationId xmlns:p14="http://schemas.microsoft.com/office/powerpoint/2010/main" val="10409765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14</a:t>
            </a:fld>
            <a:endParaRPr lang="es-ES_tradnl" dirty="0"/>
          </a:p>
        </p:txBody>
      </p:sp>
      <p:sp>
        <p:nvSpPr>
          <p:cNvPr id="4" name="Title 3"/>
          <p:cNvSpPr>
            <a:spLocks noGrp="1"/>
          </p:cNvSpPr>
          <p:nvPr>
            <p:ph type="title"/>
          </p:nvPr>
        </p:nvSpPr>
        <p:spPr/>
        <p:txBody>
          <a:bodyPr>
            <a:noAutofit/>
          </a:bodyPr>
          <a:lstStyle/>
          <a:p>
            <a:r>
              <a:rPr lang="es-ES_tradnl" b="1" dirty="0" smtClean="0">
                <a:solidFill>
                  <a:srgbClr val="1F497D"/>
                </a:solidFill>
              </a:rPr>
              <a:t>Generación de Empleo</a:t>
            </a:r>
            <a:r>
              <a:rPr lang="es-ES_tradnl" dirty="0" smtClean="0"/>
              <a:t/>
            </a:r>
            <a:br>
              <a:rPr lang="es-ES_tradnl" dirty="0" smtClean="0"/>
            </a:br>
            <a:r>
              <a:rPr lang="es-ES_tradnl" dirty="0" smtClean="0"/>
              <a:t>En el 2016, el sector minero aportó 8,590 empleos directos los cuales poseen un alto nivel de formalidad</a:t>
            </a:r>
            <a:endParaRPr lang="es-ES_tradnl"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ENTF,  Cálculos MacroAnalit en base al COE 2012</a:t>
            </a:r>
            <a:endParaRPr lang="es-ES_tradnl" sz="700" dirty="0">
              <a:latin typeface="Gill Sans"/>
              <a:cs typeface="Gill Sans"/>
            </a:endParaRPr>
          </a:p>
        </p:txBody>
      </p:sp>
      <p:pic>
        <p:nvPicPr>
          <p:cNvPr id="8" name="Picture 7"/>
          <p:cNvPicPr>
            <a:picLocks noChangeAspect="1"/>
          </p:cNvPicPr>
          <p:nvPr/>
        </p:nvPicPr>
        <p:blipFill>
          <a:blip r:embed="rId3"/>
          <a:stretch>
            <a:fillRect/>
          </a:stretch>
        </p:blipFill>
        <p:spPr>
          <a:xfrm>
            <a:off x="4236578" y="1968342"/>
            <a:ext cx="4633244" cy="3742581"/>
          </a:xfrm>
          <a:prstGeom prst="rect">
            <a:avLst/>
          </a:prstGeom>
        </p:spPr>
      </p:pic>
      <p:sp>
        <p:nvSpPr>
          <p:cNvPr id="11" name="TextBox 10"/>
          <p:cNvSpPr txBox="1"/>
          <p:nvPr/>
        </p:nvSpPr>
        <p:spPr>
          <a:xfrm>
            <a:off x="2240035" y="1798729"/>
            <a:ext cx="1905172" cy="1323439"/>
          </a:xfrm>
          <a:prstGeom prst="rect">
            <a:avLst/>
          </a:prstGeom>
          <a:solidFill>
            <a:schemeClr val="accent1">
              <a:lumMod val="20000"/>
              <a:lumOff val="80000"/>
            </a:schemeClr>
          </a:solidFill>
        </p:spPr>
        <p:txBody>
          <a:bodyPr wrap="square" rtlCol="0">
            <a:spAutoFit/>
          </a:bodyPr>
          <a:lstStyle/>
          <a:p>
            <a:r>
              <a:rPr lang="es-ES_tradnl" sz="2000" b="1" dirty="0" smtClean="0">
                <a:solidFill>
                  <a:srgbClr val="1F497D"/>
                </a:solidFill>
              </a:rPr>
              <a:t>8,590 empleos </a:t>
            </a:r>
            <a:r>
              <a:rPr lang="es-ES_tradnl" sz="2000" b="1" u="sng" dirty="0" smtClean="0">
                <a:solidFill>
                  <a:srgbClr val="1F497D"/>
                </a:solidFill>
              </a:rPr>
              <a:t>directos</a:t>
            </a:r>
            <a:r>
              <a:rPr lang="es-ES_tradnl" sz="2000" b="1" dirty="0" smtClean="0"/>
              <a:t> de los cuales 72% son formales </a:t>
            </a:r>
            <a:endParaRPr lang="es-ES_tradnl" sz="2800" b="1" dirty="0"/>
          </a:p>
        </p:txBody>
      </p:sp>
      <p:pic>
        <p:nvPicPr>
          <p:cNvPr id="2" name="Picture 1" descr="icn-anuncios-basicos-para-tus-ofertas-de-emple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812983"/>
            <a:ext cx="1532674" cy="1055842"/>
          </a:xfrm>
          <a:prstGeom prst="rect">
            <a:avLst/>
          </a:prstGeom>
        </p:spPr>
      </p:pic>
      <p:pic>
        <p:nvPicPr>
          <p:cNvPr id="5" name="Picture 4"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942" y="4201096"/>
            <a:ext cx="1889053" cy="1337195"/>
          </a:xfrm>
          <a:prstGeom prst="rect">
            <a:avLst/>
          </a:prstGeom>
        </p:spPr>
      </p:pic>
      <p:sp>
        <p:nvSpPr>
          <p:cNvPr id="9" name="TextBox 8"/>
          <p:cNvSpPr txBox="1"/>
          <p:nvPr/>
        </p:nvSpPr>
        <p:spPr>
          <a:xfrm>
            <a:off x="2240035" y="4292459"/>
            <a:ext cx="1905172" cy="1015663"/>
          </a:xfrm>
          <a:prstGeom prst="rect">
            <a:avLst/>
          </a:prstGeom>
          <a:solidFill>
            <a:schemeClr val="accent1">
              <a:lumMod val="20000"/>
              <a:lumOff val="80000"/>
            </a:schemeClr>
          </a:solidFill>
        </p:spPr>
        <p:txBody>
          <a:bodyPr wrap="square" rtlCol="0">
            <a:spAutoFit/>
          </a:bodyPr>
          <a:lstStyle/>
          <a:p>
            <a:r>
              <a:rPr lang="es-ES_tradnl" sz="2000" b="1" dirty="0" smtClean="0">
                <a:solidFill>
                  <a:srgbClr val="1F497D"/>
                </a:solidFill>
              </a:rPr>
              <a:t>Entre 26,000 y 32,000 empleos </a:t>
            </a:r>
            <a:r>
              <a:rPr lang="es-ES_tradnl" sz="2000" b="1" u="sng" dirty="0" smtClean="0">
                <a:solidFill>
                  <a:srgbClr val="1F497D"/>
                </a:solidFill>
              </a:rPr>
              <a:t>indirectos</a:t>
            </a:r>
            <a:endParaRPr lang="es-ES_tradnl" sz="2800" b="1" u="sng" dirty="0"/>
          </a:p>
        </p:txBody>
      </p:sp>
    </p:spTree>
    <p:extLst>
      <p:ext uri="{BB962C8B-B14F-4D97-AF65-F5344CB8AC3E}">
        <p14:creationId xmlns:p14="http://schemas.microsoft.com/office/powerpoint/2010/main" val="41370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15</a:t>
            </a:fld>
            <a:endParaRPr lang="es-ES_tradnl" dirty="0"/>
          </a:p>
        </p:txBody>
      </p:sp>
      <p:sp>
        <p:nvSpPr>
          <p:cNvPr id="4" name="Title 3"/>
          <p:cNvSpPr>
            <a:spLocks noGrp="1"/>
          </p:cNvSpPr>
          <p:nvPr>
            <p:ph type="title"/>
          </p:nvPr>
        </p:nvSpPr>
        <p:spPr/>
        <p:txBody>
          <a:bodyPr>
            <a:noAutofit/>
          </a:bodyPr>
          <a:lstStyle/>
          <a:p>
            <a:r>
              <a:rPr lang="es-ES_tradnl" sz="1600" b="1" dirty="0">
                <a:solidFill>
                  <a:srgbClr val="1F497D"/>
                </a:solidFill>
              </a:rPr>
              <a:t>Generación de Empleo</a:t>
            </a:r>
            <a:r>
              <a:rPr lang="es-ES_tradnl" sz="1600" dirty="0" smtClean="0"/>
              <a:t/>
            </a:r>
            <a:br>
              <a:rPr lang="es-ES_tradnl" sz="1600" dirty="0" smtClean="0"/>
            </a:br>
            <a:r>
              <a:rPr lang="es-ES_tradnl" sz="1600" dirty="0" smtClean="0"/>
              <a:t>La Explotación de Minas y Canteras es la actividad económica que ocupa el segundo puesto en términos de ingreso por hora de ocupados, lo cual es una evidencia de la calidad del empleo generado por este sector</a:t>
            </a:r>
            <a:endParaRPr lang="es-ES_tradnl" sz="1600" dirty="0"/>
          </a:p>
        </p:txBody>
      </p:sp>
      <p:sp>
        <p:nvSpPr>
          <p:cNvPr id="6" name="TextBox 5"/>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Banco Central de la República Dominicana</a:t>
            </a:r>
            <a:endParaRPr lang="es-ES_tradnl" sz="700" dirty="0">
              <a:latin typeface="Gill Sans"/>
              <a:cs typeface="Gill Sans"/>
            </a:endParaRPr>
          </a:p>
        </p:txBody>
      </p:sp>
      <p:pic>
        <p:nvPicPr>
          <p:cNvPr id="2" name="Picture 1"/>
          <p:cNvPicPr>
            <a:picLocks noChangeAspect="1"/>
          </p:cNvPicPr>
          <p:nvPr/>
        </p:nvPicPr>
        <p:blipFill>
          <a:blip r:embed="rId3"/>
          <a:stretch>
            <a:fillRect/>
          </a:stretch>
        </p:blipFill>
        <p:spPr>
          <a:xfrm>
            <a:off x="0" y="1201474"/>
            <a:ext cx="9144000" cy="5358063"/>
          </a:xfrm>
          <a:prstGeom prst="rect">
            <a:avLst/>
          </a:prstGeom>
        </p:spPr>
      </p:pic>
    </p:spTree>
    <p:extLst>
      <p:ext uri="{BB962C8B-B14F-4D97-AF65-F5344CB8AC3E}">
        <p14:creationId xmlns:p14="http://schemas.microsoft.com/office/powerpoint/2010/main" val="541544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857" y="1466857"/>
            <a:ext cx="3093559" cy="2317183"/>
          </a:xfrm>
          <a:prstGeom prst="rect">
            <a:avLst/>
          </a:prstGeom>
        </p:spPr>
      </p:pic>
      <p:sp>
        <p:nvSpPr>
          <p:cNvPr id="3" name="Slide Number Placeholder 2"/>
          <p:cNvSpPr>
            <a:spLocks noGrp="1"/>
          </p:cNvSpPr>
          <p:nvPr>
            <p:ph type="sldNum" sz="quarter" idx="12"/>
          </p:nvPr>
        </p:nvSpPr>
        <p:spPr/>
        <p:txBody>
          <a:bodyPr/>
          <a:lstStyle/>
          <a:p>
            <a:fld id="{706E113A-499A-AD46-8AF5-3C86FF1D5C2C}" type="slidenum">
              <a:rPr lang="es-ES_tradnl" smtClean="0"/>
              <a:pPr/>
              <a:t>16</a:t>
            </a:fld>
            <a:endParaRPr lang="es-ES_tradnl" dirty="0"/>
          </a:p>
        </p:txBody>
      </p:sp>
      <p:sp>
        <p:nvSpPr>
          <p:cNvPr id="7" name="Rectangle 6"/>
          <p:cNvSpPr/>
          <p:nvPr/>
        </p:nvSpPr>
        <p:spPr>
          <a:xfrm>
            <a:off x="241485" y="912313"/>
            <a:ext cx="8970712" cy="420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9" name="Straight Connector 8"/>
          <p:cNvCxnSpPr/>
          <p:nvPr/>
        </p:nvCxnSpPr>
        <p:spPr>
          <a:xfrm>
            <a:off x="4597154" y="223606"/>
            <a:ext cx="0" cy="6497869"/>
          </a:xfrm>
          <a:prstGeom prst="line">
            <a:avLst/>
          </a:prstGeom>
          <a:ln w="57150" cmpd="sng">
            <a:solidFill>
              <a:schemeClr val="tx2">
                <a:alpha val="6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461423"/>
            <a:ext cx="9144000" cy="0"/>
          </a:xfrm>
          <a:prstGeom prst="line">
            <a:avLst/>
          </a:prstGeom>
          <a:ln w="57150" cmpd="sng">
            <a:solidFill>
              <a:schemeClr val="tx2">
                <a:alpha val="69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93241" y="384602"/>
            <a:ext cx="3093559" cy="1615827"/>
          </a:xfrm>
          <a:prstGeom prst="rect">
            <a:avLst/>
          </a:prstGeom>
          <a:noFill/>
        </p:spPr>
        <p:txBody>
          <a:bodyPr wrap="square" rtlCol="0">
            <a:spAutoFit/>
          </a:bodyPr>
          <a:lstStyle/>
          <a:p>
            <a:r>
              <a:rPr lang="es-ES_tradnl" sz="8800" dirty="0" smtClean="0">
                <a:solidFill>
                  <a:srgbClr val="F79646"/>
                </a:solidFill>
              </a:rPr>
              <a:t>40.9%</a:t>
            </a:r>
          </a:p>
          <a:p>
            <a:pPr algn="ctr"/>
            <a:r>
              <a:rPr lang="es-ES_tradnl" sz="1100" dirty="0" smtClean="0"/>
              <a:t>Exportaciones Nacionales</a:t>
            </a:r>
            <a:endParaRPr lang="es-ES_tradnl" sz="1100" dirty="0"/>
          </a:p>
        </p:txBody>
      </p:sp>
      <p:pic>
        <p:nvPicPr>
          <p:cNvPr id="16" name="Picture 15" descr="1060747-2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27" y="1782686"/>
            <a:ext cx="1582967" cy="1582967"/>
          </a:xfrm>
          <a:prstGeom prst="rect">
            <a:avLst/>
          </a:prstGeom>
        </p:spPr>
      </p:pic>
      <p:sp>
        <p:nvSpPr>
          <p:cNvPr id="17" name="TextBox 16"/>
          <p:cNvSpPr txBox="1"/>
          <p:nvPr/>
        </p:nvSpPr>
        <p:spPr>
          <a:xfrm>
            <a:off x="924859" y="223606"/>
            <a:ext cx="3093559" cy="1723549"/>
          </a:xfrm>
          <a:prstGeom prst="rect">
            <a:avLst/>
          </a:prstGeom>
          <a:noFill/>
        </p:spPr>
        <p:txBody>
          <a:bodyPr wrap="square" rtlCol="0">
            <a:spAutoFit/>
          </a:bodyPr>
          <a:lstStyle/>
          <a:p>
            <a:pPr algn="ctr"/>
            <a:r>
              <a:rPr lang="es-ES_tradnl" sz="8800" dirty="0" smtClean="0">
                <a:solidFill>
                  <a:schemeClr val="accent6"/>
                </a:solidFill>
              </a:rPr>
              <a:t>1.9%</a:t>
            </a:r>
          </a:p>
          <a:p>
            <a:pPr algn="ctr"/>
            <a:r>
              <a:rPr lang="es-ES_tradnl" dirty="0" smtClean="0">
                <a:solidFill>
                  <a:srgbClr val="000000"/>
                </a:solidFill>
              </a:rPr>
              <a:t>PIB</a:t>
            </a:r>
            <a:endParaRPr lang="es-ES_tradnl" dirty="0">
              <a:solidFill>
                <a:srgbClr val="000000"/>
              </a:solidFill>
            </a:endParaRPr>
          </a:p>
        </p:txBody>
      </p:sp>
      <p:pic>
        <p:nvPicPr>
          <p:cNvPr id="18" name="Picture 17" descr="Icon-Impuestos-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535" y="4989818"/>
            <a:ext cx="2269205" cy="1868182"/>
          </a:xfrm>
          <a:prstGeom prst="rect">
            <a:avLst/>
          </a:prstGeom>
        </p:spPr>
      </p:pic>
      <p:sp>
        <p:nvSpPr>
          <p:cNvPr id="19" name="TextBox 18"/>
          <p:cNvSpPr txBox="1"/>
          <p:nvPr/>
        </p:nvSpPr>
        <p:spPr>
          <a:xfrm>
            <a:off x="844718" y="3461423"/>
            <a:ext cx="3093559" cy="1446550"/>
          </a:xfrm>
          <a:prstGeom prst="rect">
            <a:avLst/>
          </a:prstGeom>
          <a:noFill/>
        </p:spPr>
        <p:txBody>
          <a:bodyPr wrap="square" rtlCol="0">
            <a:spAutoFit/>
          </a:bodyPr>
          <a:lstStyle/>
          <a:p>
            <a:pPr algn="ctr"/>
            <a:r>
              <a:rPr lang="es-ES_tradnl" sz="8800" dirty="0" smtClean="0">
                <a:solidFill>
                  <a:srgbClr val="F79646"/>
                </a:solidFill>
              </a:rPr>
              <a:t>3.3%</a:t>
            </a:r>
          </a:p>
        </p:txBody>
      </p:sp>
      <p:pic>
        <p:nvPicPr>
          <p:cNvPr id="20" name="Picture 19" descr="icon-empleosmillones-blac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284" y="4989818"/>
            <a:ext cx="3810000" cy="1905000"/>
          </a:xfrm>
          <a:prstGeom prst="rect">
            <a:avLst/>
          </a:prstGeom>
        </p:spPr>
      </p:pic>
      <p:sp>
        <p:nvSpPr>
          <p:cNvPr id="21" name="TextBox 20"/>
          <p:cNvSpPr txBox="1"/>
          <p:nvPr/>
        </p:nvSpPr>
        <p:spPr>
          <a:xfrm>
            <a:off x="5352788" y="3515364"/>
            <a:ext cx="3093559" cy="1661993"/>
          </a:xfrm>
          <a:prstGeom prst="rect">
            <a:avLst/>
          </a:prstGeom>
          <a:noFill/>
        </p:spPr>
        <p:txBody>
          <a:bodyPr wrap="square" rtlCol="0">
            <a:spAutoFit/>
          </a:bodyPr>
          <a:lstStyle/>
          <a:p>
            <a:pPr algn="ctr"/>
            <a:r>
              <a:rPr lang="es-ES_tradnl" sz="8800" dirty="0" smtClean="0">
                <a:solidFill>
                  <a:srgbClr val="F79646"/>
                </a:solidFill>
              </a:rPr>
              <a:t>72%</a:t>
            </a:r>
          </a:p>
          <a:p>
            <a:pPr algn="ctr"/>
            <a:r>
              <a:rPr lang="es-ES_tradnl" sz="1400" dirty="0" smtClean="0"/>
              <a:t>Empleos formales y de alto ingreso</a:t>
            </a:r>
          </a:p>
        </p:txBody>
      </p:sp>
    </p:spTree>
    <p:extLst>
      <p:ext uri="{BB962C8B-B14F-4D97-AF65-F5344CB8AC3E}">
        <p14:creationId xmlns:p14="http://schemas.microsoft.com/office/powerpoint/2010/main" val="3719601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ES_tradnl" sz="3200" dirty="0" smtClean="0"/>
              <a:t>No nos dejemos llevar por mitos y prejuicios</a:t>
            </a:r>
          </a:p>
          <a:p>
            <a:endParaRPr lang="es-ES_tradnl" sz="3200" dirty="0" smtClean="0"/>
          </a:p>
          <a:p>
            <a:r>
              <a:rPr lang="es-ES_tradnl" sz="3200" dirty="0" smtClean="0"/>
              <a:t>Estamos en una buena posición para </a:t>
            </a:r>
            <a:r>
              <a:rPr lang="es-ES_tradnl" sz="3200" b="1" dirty="0" smtClean="0">
                <a:solidFill>
                  <a:srgbClr val="1F497D"/>
                </a:solidFill>
              </a:rPr>
              <a:t>diseñar un plan para atraer inversión</a:t>
            </a:r>
            <a:r>
              <a:rPr lang="es-ES_tradnl" sz="3200" dirty="0" smtClean="0"/>
              <a:t> minera</a:t>
            </a:r>
          </a:p>
          <a:p>
            <a:endParaRPr lang="es-ES_tradnl" sz="3200" dirty="0" smtClean="0"/>
          </a:p>
          <a:p>
            <a:r>
              <a:rPr lang="es-ES_tradnl" sz="3200" dirty="0" smtClean="0"/>
              <a:t>La minería </a:t>
            </a:r>
            <a:r>
              <a:rPr lang="es-ES_tradnl" sz="3200" b="1" dirty="0" smtClean="0">
                <a:solidFill>
                  <a:schemeClr val="tx2"/>
                </a:solidFill>
              </a:rPr>
              <a:t>no es únicamente recaudación</a:t>
            </a:r>
            <a:endParaRPr lang="es-ES_tradnl" sz="2800" dirty="0"/>
          </a:p>
        </p:txBody>
      </p:sp>
      <p:sp>
        <p:nvSpPr>
          <p:cNvPr id="3" name="Slide Number Placeholder 2"/>
          <p:cNvSpPr>
            <a:spLocks noGrp="1"/>
          </p:cNvSpPr>
          <p:nvPr>
            <p:ph type="sldNum" sz="quarter" idx="12"/>
          </p:nvPr>
        </p:nvSpPr>
        <p:spPr/>
        <p:txBody>
          <a:bodyPr/>
          <a:lstStyle/>
          <a:p>
            <a:fld id="{706E113A-499A-AD46-8AF5-3C86FF1D5C2C}" type="slidenum">
              <a:rPr lang="es-ES_tradnl" smtClean="0"/>
              <a:pPr/>
              <a:t>17</a:t>
            </a:fld>
            <a:endParaRPr lang="es-ES_tradnl" dirty="0"/>
          </a:p>
        </p:txBody>
      </p:sp>
      <p:sp>
        <p:nvSpPr>
          <p:cNvPr id="4" name="Title 3"/>
          <p:cNvSpPr>
            <a:spLocks noGrp="1"/>
          </p:cNvSpPr>
          <p:nvPr>
            <p:ph type="title"/>
          </p:nvPr>
        </p:nvSpPr>
        <p:spPr/>
        <p:txBody>
          <a:bodyPr>
            <a:normAutofit/>
          </a:bodyPr>
          <a:lstStyle/>
          <a:p>
            <a:r>
              <a:rPr lang="es-ES_tradnl" sz="2800" dirty="0" smtClean="0"/>
              <a:t>Reflexiones finales</a:t>
            </a:r>
            <a:endParaRPr lang="es-ES_tradnl" sz="2800" dirty="0"/>
          </a:p>
        </p:txBody>
      </p:sp>
    </p:spTree>
    <p:extLst>
      <p:ext uri="{BB962C8B-B14F-4D97-AF65-F5344CB8AC3E}">
        <p14:creationId xmlns:p14="http://schemas.microsoft.com/office/powerpoint/2010/main" val="6578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Slide Number Placeholder 2"/>
          <p:cNvSpPr>
            <a:spLocks noGrp="1"/>
          </p:cNvSpPr>
          <p:nvPr>
            <p:ph type="sldNum" sz="quarter" idx="12"/>
          </p:nvPr>
        </p:nvSpPr>
        <p:spPr/>
        <p:txBody>
          <a:bodyPr/>
          <a:lstStyle/>
          <a:p>
            <a:fld id="{E2B2F6A5-B983-A04C-AF88-210A6B041E28}" type="slidenum">
              <a:rPr lang="es-ES_tradnl" smtClean="0"/>
              <a:pPr/>
              <a:t>18</a:t>
            </a:fld>
            <a:endParaRPr lang="es-ES_tradnl" dirty="0"/>
          </a:p>
        </p:txBody>
      </p:sp>
    </p:spTree>
    <p:extLst>
      <p:ext uri="{BB962C8B-B14F-4D97-AF65-F5344CB8AC3E}">
        <p14:creationId xmlns:p14="http://schemas.microsoft.com/office/powerpoint/2010/main" val="1048590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2</a:t>
            </a:fld>
            <a:endParaRPr lang="es-ES_tradnl" dirty="0"/>
          </a:p>
        </p:txBody>
      </p:sp>
      <p:sp>
        <p:nvSpPr>
          <p:cNvPr id="4" name="Title 3"/>
          <p:cNvSpPr>
            <a:spLocks noGrp="1"/>
          </p:cNvSpPr>
          <p:nvPr>
            <p:ph type="title"/>
          </p:nvPr>
        </p:nvSpPr>
        <p:spPr/>
        <p:txBody>
          <a:bodyPr>
            <a:noAutofit/>
          </a:bodyPr>
          <a:lstStyle/>
          <a:p>
            <a:r>
              <a:rPr lang="es-ES_tradnl" sz="2400" dirty="0" smtClean="0"/>
              <a:t>El producto final de la minería</a:t>
            </a:r>
            <a:br>
              <a:rPr lang="es-ES_tradnl" sz="2400" dirty="0" smtClean="0"/>
            </a:br>
            <a:r>
              <a:rPr lang="es-ES_tradnl" sz="1600" i="1" dirty="0" smtClean="0"/>
              <a:t>La humanidad y el progreso económico dependen de la minería</a:t>
            </a:r>
            <a:endParaRPr lang="es-ES_tradnl" sz="2400" i="1" dirty="0"/>
          </a:p>
        </p:txBody>
      </p:sp>
      <p:pic>
        <p:nvPicPr>
          <p:cNvPr id="9" name="Picture 8" descr="Computer-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54" y="1284837"/>
            <a:ext cx="2716990" cy="2240007"/>
          </a:xfrm>
          <a:prstGeom prst="rect">
            <a:avLst/>
          </a:prstGeom>
        </p:spPr>
      </p:pic>
      <p:pic>
        <p:nvPicPr>
          <p:cNvPr id="11" name="Picture 10"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1284836"/>
            <a:ext cx="3429000" cy="2362200"/>
          </a:xfrm>
          <a:prstGeom prst="rect">
            <a:avLst/>
          </a:prstGeom>
        </p:spPr>
      </p:pic>
      <p:pic>
        <p:nvPicPr>
          <p:cNvPr id="13" name="Picture 12" descr="AAEAAQAAAAAAAAiEAAAAJDM3OTViOGFhLWIwMWItNDNlYi04NTA5LTUwNjA1MmY4ZDY0N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62" y="3974577"/>
            <a:ext cx="4198469" cy="1776275"/>
          </a:xfrm>
          <a:prstGeom prst="rect">
            <a:avLst/>
          </a:prstGeom>
        </p:spPr>
      </p:pic>
      <p:pic>
        <p:nvPicPr>
          <p:cNvPr id="15" name="Picture 14" descr="jCDxXMapSPdTRark2tYCNMWu.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030223"/>
            <a:ext cx="2471359" cy="2794000"/>
          </a:xfrm>
          <a:prstGeom prst="rect">
            <a:avLst/>
          </a:prstGeom>
        </p:spPr>
      </p:pic>
      <p:pic>
        <p:nvPicPr>
          <p:cNvPr id="16" name="Picture 15" descr="caucho-24575-r16-s08-kumho-kl78-en-juego-4und_iZ3XvZxXpZ1XfZ113394344-77915045505-1.jpgXsZ113394344xI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6431" y="3030223"/>
            <a:ext cx="2058323" cy="2058323"/>
          </a:xfrm>
          <a:prstGeom prst="rect">
            <a:avLst/>
          </a:prstGeom>
        </p:spPr>
      </p:pic>
      <p:pic>
        <p:nvPicPr>
          <p:cNvPr id="17" name="Picture 16" descr="images-3.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9360" y="1284836"/>
            <a:ext cx="1423571" cy="2487063"/>
          </a:xfrm>
          <a:prstGeom prst="rect">
            <a:avLst/>
          </a:prstGeom>
        </p:spPr>
      </p:pic>
      <p:pic>
        <p:nvPicPr>
          <p:cNvPr id="18" name="Picture 17" descr="92036816_Mitte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6430" y="5097940"/>
            <a:ext cx="2424733" cy="1623535"/>
          </a:xfrm>
          <a:prstGeom prst="rect">
            <a:avLst/>
          </a:prstGeom>
        </p:spPr>
      </p:pic>
    </p:spTree>
    <p:extLst>
      <p:ext uri="{BB962C8B-B14F-4D97-AF65-F5344CB8AC3E}">
        <p14:creationId xmlns:p14="http://schemas.microsoft.com/office/powerpoint/2010/main" val="22982089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ES" sz="2400" b="1" dirty="0" smtClean="0">
                <a:solidFill>
                  <a:srgbClr val="1F497D"/>
                </a:solidFill>
              </a:rPr>
              <a:t>12 y 15 </a:t>
            </a:r>
            <a:r>
              <a:rPr lang="es-ES" sz="2400" b="1" dirty="0">
                <a:solidFill>
                  <a:srgbClr val="1F497D"/>
                </a:solidFill>
              </a:rPr>
              <a:t>años </a:t>
            </a:r>
            <a:r>
              <a:rPr lang="es-ES" sz="2400" b="1" dirty="0" smtClean="0">
                <a:solidFill>
                  <a:srgbClr val="1F497D"/>
                </a:solidFill>
              </a:rPr>
              <a:t>para </a:t>
            </a:r>
            <a:r>
              <a:rPr lang="es-ES" sz="2400" dirty="0" smtClean="0"/>
              <a:t>llegar a la etapa de producción</a:t>
            </a:r>
          </a:p>
          <a:p>
            <a:endParaRPr lang="es-ES" sz="2400" dirty="0" smtClean="0"/>
          </a:p>
          <a:p>
            <a:endParaRPr lang="es-ES" sz="2400" dirty="0"/>
          </a:p>
          <a:p>
            <a:endParaRPr lang="es-ES" sz="2400" dirty="0" smtClean="0"/>
          </a:p>
          <a:p>
            <a:endParaRPr lang="es-ES" sz="2400" dirty="0"/>
          </a:p>
          <a:p>
            <a:r>
              <a:rPr lang="es-ES_tradnl" sz="2400" b="1" dirty="0" smtClean="0">
                <a:solidFill>
                  <a:srgbClr val="1F497D"/>
                </a:solidFill>
              </a:rPr>
              <a:t>Comportamiento cíclico</a:t>
            </a:r>
          </a:p>
          <a:p>
            <a:endParaRPr lang="es-ES_tradnl" sz="2400" b="1" dirty="0" smtClean="0">
              <a:solidFill>
                <a:srgbClr val="1F497D"/>
              </a:solidFill>
            </a:endParaRPr>
          </a:p>
          <a:p>
            <a:r>
              <a:rPr lang="es-ES_tradnl" sz="2400" b="1" dirty="0" smtClean="0">
                <a:solidFill>
                  <a:srgbClr val="1F497D"/>
                </a:solidFill>
              </a:rPr>
              <a:t>Financiamiento especializado</a:t>
            </a:r>
          </a:p>
          <a:p>
            <a:pPr lvl="1"/>
            <a:r>
              <a:rPr lang="es-ES_tradnl" sz="2000" dirty="0"/>
              <a:t>altos controles </a:t>
            </a:r>
            <a:r>
              <a:rPr lang="es-ES_tradnl" sz="2000" dirty="0" smtClean="0"/>
              <a:t>presupuestales</a:t>
            </a:r>
          </a:p>
          <a:p>
            <a:pPr lvl="1"/>
            <a:r>
              <a:rPr lang="es-ES_tradnl" sz="2000" dirty="0" smtClean="0"/>
              <a:t>buenas </a:t>
            </a:r>
            <a:r>
              <a:rPr lang="es-ES_tradnl" sz="2000" dirty="0"/>
              <a:t>prácticas </a:t>
            </a:r>
            <a:r>
              <a:rPr lang="es-ES_tradnl" sz="2000" dirty="0" smtClean="0"/>
              <a:t>corporativas</a:t>
            </a:r>
          </a:p>
          <a:p>
            <a:pPr lvl="1"/>
            <a:r>
              <a:rPr lang="es-ES_tradnl" sz="2000" dirty="0" smtClean="0"/>
              <a:t>estricto </a:t>
            </a:r>
            <a:r>
              <a:rPr lang="es-ES_tradnl" sz="2000" dirty="0"/>
              <a:t>apego a normas medioambientales </a:t>
            </a:r>
            <a:endParaRPr lang="es-ES_tradnl" sz="2000" dirty="0" smtClean="0"/>
          </a:p>
          <a:p>
            <a:pPr lvl="1"/>
            <a:r>
              <a:rPr lang="es-ES_tradnl" sz="2000" dirty="0" smtClean="0"/>
              <a:t>transparencia</a:t>
            </a:r>
            <a:endParaRPr lang="es-ES_tradnl" sz="2000" dirty="0"/>
          </a:p>
          <a:p>
            <a:pPr lvl="1"/>
            <a:endParaRPr lang="es-ES_tradnl" sz="2000" b="1" dirty="0">
              <a:solidFill>
                <a:srgbClr val="1F497D"/>
              </a:solidFill>
            </a:endParaRPr>
          </a:p>
          <a:p>
            <a:endParaRPr lang="es-ES_tradnl" sz="2400" dirty="0"/>
          </a:p>
        </p:txBody>
      </p:sp>
      <p:sp>
        <p:nvSpPr>
          <p:cNvPr id="3" name="Slide Number Placeholder 2"/>
          <p:cNvSpPr>
            <a:spLocks noGrp="1"/>
          </p:cNvSpPr>
          <p:nvPr>
            <p:ph type="sldNum" sz="quarter" idx="12"/>
          </p:nvPr>
        </p:nvSpPr>
        <p:spPr/>
        <p:txBody>
          <a:bodyPr/>
          <a:lstStyle/>
          <a:p>
            <a:fld id="{706E113A-499A-AD46-8AF5-3C86FF1D5C2C}" type="slidenum">
              <a:rPr lang="es-ES_tradnl" smtClean="0"/>
              <a:pPr/>
              <a:t>3</a:t>
            </a:fld>
            <a:endParaRPr lang="es-ES_tradnl" dirty="0"/>
          </a:p>
        </p:txBody>
      </p:sp>
      <p:sp>
        <p:nvSpPr>
          <p:cNvPr id="4" name="Title 3"/>
          <p:cNvSpPr>
            <a:spLocks noGrp="1"/>
          </p:cNvSpPr>
          <p:nvPr>
            <p:ph type="title"/>
          </p:nvPr>
        </p:nvSpPr>
        <p:spPr/>
        <p:txBody>
          <a:bodyPr>
            <a:noAutofit/>
          </a:bodyPr>
          <a:lstStyle/>
          <a:p>
            <a:r>
              <a:rPr lang="es-ES_tradnl" sz="2400" dirty="0" smtClean="0"/>
              <a:t>Datos relevantes de la industria minera metálica</a:t>
            </a:r>
            <a:endParaRPr lang="es-ES_tradnl" sz="2400" dirty="0"/>
          </a:p>
        </p:txBody>
      </p:sp>
      <p:pic>
        <p:nvPicPr>
          <p:cNvPr id="5" name="Picture 4"/>
          <p:cNvPicPr>
            <a:picLocks noChangeAspect="1"/>
          </p:cNvPicPr>
          <p:nvPr/>
        </p:nvPicPr>
        <p:blipFill>
          <a:blip r:embed="rId3"/>
          <a:stretch>
            <a:fillRect/>
          </a:stretch>
        </p:blipFill>
        <p:spPr>
          <a:xfrm>
            <a:off x="846959" y="2229507"/>
            <a:ext cx="6946900" cy="749300"/>
          </a:xfrm>
          <a:prstGeom prst="rect">
            <a:avLst/>
          </a:prstGeom>
        </p:spPr>
      </p:pic>
    </p:spTree>
    <p:extLst>
      <p:ext uri="{BB962C8B-B14F-4D97-AF65-F5344CB8AC3E}">
        <p14:creationId xmlns:p14="http://schemas.microsoft.com/office/powerpoint/2010/main" val="84121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4</a:t>
            </a:fld>
            <a:endParaRPr lang="es-ES_tradnl" dirty="0"/>
          </a:p>
        </p:txBody>
      </p:sp>
      <p:sp>
        <p:nvSpPr>
          <p:cNvPr id="4" name="Title 3"/>
          <p:cNvSpPr>
            <a:spLocks noGrp="1"/>
          </p:cNvSpPr>
          <p:nvPr>
            <p:ph type="title"/>
          </p:nvPr>
        </p:nvSpPr>
        <p:spPr/>
        <p:txBody>
          <a:bodyPr>
            <a:noAutofit/>
          </a:bodyPr>
          <a:lstStyle/>
          <a:p>
            <a:r>
              <a:rPr lang="es-ES_tradnl" sz="2800" dirty="0" smtClean="0"/>
              <a:t>La gran oportunidad: </a:t>
            </a:r>
            <a:br>
              <a:rPr lang="es-ES_tradnl" sz="2800" dirty="0" smtClean="0"/>
            </a:br>
            <a:r>
              <a:rPr lang="es-ES_tradnl" sz="1800" i="1" dirty="0" smtClean="0"/>
              <a:t>La República Dominicana no se considera como un lugar atractivo para la inversión minera </a:t>
            </a:r>
            <a:endParaRPr lang="es-ES_tradnl" sz="1800" i="1"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a:t>
            </a:r>
            <a:r>
              <a:rPr lang="es-ES_tradnl" sz="700" dirty="0" err="1" smtClean="0">
                <a:latin typeface="Gill Sans"/>
                <a:cs typeface="Gill Sans"/>
              </a:rPr>
              <a:t>Frasier</a:t>
            </a:r>
            <a:r>
              <a:rPr lang="es-ES_tradnl" sz="700" dirty="0" smtClean="0">
                <a:latin typeface="Gill Sans"/>
                <a:cs typeface="Gill Sans"/>
              </a:rPr>
              <a:t> </a:t>
            </a:r>
            <a:r>
              <a:rPr lang="es-ES_tradnl" sz="700" dirty="0" err="1" smtClean="0">
                <a:latin typeface="Gill Sans"/>
                <a:cs typeface="Gill Sans"/>
              </a:rPr>
              <a:t>Institute</a:t>
            </a:r>
            <a:r>
              <a:rPr lang="es-ES_tradnl" sz="700" dirty="0" smtClean="0">
                <a:latin typeface="Gill Sans"/>
                <a:cs typeface="Gill Sans"/>
              </a:rPr>
              <a:t>: </a:t>
            </a:r>
            <a:r>
              <a:rPr lang="es-ES_tradnl" sz="700" dirty="0" err="1" smtClean="0">
                <a:latin typeface="Gill Sans"/>
                <a:cs typeface="Gill Sans"/>
              </a:rPr>
              <a:t>Annual</a:t>
            </a:r>
            <a:r>
              <a:rPr lang="es-ES_tradnl" sz="700" dirty="0" smtClean="0">
                <a:latin typeface="Gill Sans"/>
                <a:cs typeface="Gill Sans"/>
              </a:rPr>
              <a:t> </a:t>
            </a:r>
            <a:r>
              <a:rPr lang="es-ES_tradnl" sz="700" dirty="0" err="1" smtClean="0">
                <a:latin typeface="Gill Sans"/>
                <a:cs typeface="Gill Sans"/>
              </a:rPr>
              <a:t>Survey</a:t>
            </a:r>
            <a:r>
              <a:rPr lang="es-ES_tradnl" sz="700" dirty="0" smtClean="0">
                <a:latin typeface="Gill Sans"/>
                <a:cs typeface="Gill Sans"/>
              </a:rPr>
              <a:t> of </a:t>
            </a:r>
            <a:r>
              <a:rPr lang="es-ES_tradnl" sz="700" dirty="0" err="1" smtClean="0">
                <a:latin typeface="Gill Sans"/>
                <a:cs typeface="Gill Sans"/>
              </a:rPr>
              <a:t>Mining</a:t>
            </a:r>
            <a:r>
              <a:rPr lang="es-ES_tradnl" sz="700" dirty="0" smtClean="0">
                <a:latin typeface="Gill Sans"/>
                <a:cs typeface="Gill Sans"/>
              </a:rPr>
              <a:t> </a:t>
            </a:r>
            <a:r>
              <a:rPr lang="es-ES_tradnl" sz="700" dirty="0" err="1" smtClean="0">
                <a:latin typeface="Gill Sans"/>
                <a:cs typeface="Gill Sans"/>
              </a:rPr>
              <a:t>Companies</a:t>
            </a:r>
            <a:r>
              <a:rPr lang="es-ES_tradnl" sz="700" dirty="0" smtClean="0">
                <a:latin typeface="Gill Sans"/>
                <a:cs typeface="Gill Sans"/>
              </a:rPr>
              <a:t> 2016</a:t>
            </a:r>
            <a:endParaRPr lang="es-ES_tradnl" sz="700" dirty="0">
              <a:latin typeface="Gill Sans"/>
              <a:cs typeface="Gill Sans"/>
            </a:endParaRPr>
          </a:p>
        </p:txBody>
      </p:sp>
      <p:pic>
        <p:nvPicPr>
          <p:cNvPr id="2" name="Picture 1"/>
          <p:cNvPicPr>
            <a:picLocks noChangeAspect="1"/>
          </p:cNvPicPr>
          <p:nvPr/>
        </p:nvPicPr>
        <p:blipFill>
          <a:blip r:embed="rId3"/>
          <a:stretch>
            <a:fillRect/>
          </a:stretch>
        </p:blipFill>
        <p:spPr>
          <a:xfrm>
            <a:off x="429036" y="1171646"/>
            <a:ext cx="4270941" cy="5308169"/>
          </a:xfrm>
          <a:prstGeom prst="rect">
            <a:avLst/>
          </a:prstGeom>
        </p:spPr>
      </p:pic>
      <p:sp>
        <p:nvSpPr>
          <p:cNvPr id="8" name="TextBox 7"/>
          <p:cNvSpPr txBox="1"/>
          <p:nvPr/>
        </p:nvSpPr>
        <p:spPr>
          <a:xfrm>
            <a:off x="4427621" y="1866820"/>
            <a:ext cx="4347003" cy="3939540"/>
          </a:xfrm>
          <a:prstGeom prst="rect">
            <a:avLst/>
          </a:prstGeom>
          <a:solidFill>
            <a:schemeClr val="accent1">
              <a:lumMod val="20000"/>
              <a:lumOff val="80000"/>
            </a:schemeClr>
          </a:solidFill>
        </p:spPr>
        <p:txBody>
          <a:bodyPr wrap="square" rtlCol="0">
            <a:spAutoFit/>
          </a:bodyPr>
          <a:lstStyle/>
          <a:p>
            <a:pPr marL="285750" indent="-285750" algn="just">
              <a:spcBef>
                <a:spcPts val="600"/>
              </a:spcBef>
              <a:spcAft>
                <a:spcPts val="600"/>
              </a:spcAft>
              <a:buFont typeface="Arial" charset="0"/>
              <a:buChar char="•"/>
            </a:pPr>
            <a:r>
              <a:rPr lang="es-ES_tradnl" sz="2000" dirty="0" smtClean="0">
                <a:latin typeface="Gill Sans" charset="0"/>
                <a:ea typeface="Gill Sans" charset="0"/>
                <a:cs typeface="Gill Sans" charset="0"/>
              </a:rPr>
              <a:t>R.D. ocupa el lugar 92 de 105 zonas y países mineros evaluados en cuanto a su nivel de </a:t>
            </a:r>
            <a:r>
              <a:rPr lang="es-ES_tradnl" sz="2000" dirty="0" err="1" smtClean="0">
                <a:latin typeface="Gill Sans" charset="0"/>
                <a:ea typeface="Gill Sans" charset="0"/>
                <a:cs typeface="Gill Sans" charset="0"/>
              </a:rPr>
              <a:t>atractividad</a:t>
            </a:r>
            <a:r>
              <a:rPr lang="es-ES_tradnl" sz="2000" dirty="0" smtClean="0">
                <a:latin typeface="Gill Sans" charset="0"/>
                <a:ea typeface="Gill Sans" charset="0"/>
                <a:cs typeface="Gill Sans" charset="0"/>
              </a:rPr>
              <a:t> para inversiones mineras</a:t>
            </a:r>
          </a:p>
          <a:p>
            <a:pPr marL="285750" indent="-285750" algn="just">
              <a:spcBef>
                <a:spcPts val="600"/>
              </a:spcBef>
              <a:spcAft>
                <a:spcPts val="600"/>
              </a:spcAft>
              <a:buFont typeface="Arial" charset="0"/>
              <a:buChar char="•"/>
            </a:pPr>
            <a:endParaRPr lang="es-ES_tradnl" sz="2000" dirty="0" smtClean="0">
              <a:latin typeface="Gill Sans" charset="0"/>
              <a:ea typeface="Gill Sans" charset="0"/>
              <a:cs typeface="Gill Sans" charset="0"/>
            </a:endParaRPr>
          </a:p>
          <a:p>
            <a:pPr marL="285750" indent="-285750" algn="just">
              <a:spcBef>
                <a:spcPts val="600"/>
              </a:spcBef>
              <a:spcAft>
                <a:spcPts val="600"/>
              </a:spcAft>
              <a:buFont typeface="Arial" charset="0"/>
              <a:buChar char="•"/>
            </a:pPr>
            <a:r>
              <a:rPr lang="es-ES_tradnl" sz="2000" dirty="0" smtClean="0">
                <a:latin typeface="Gill Sans" charset="0"/>
                <a:ea typeface="Gill Sans" charset="0"/>
                <a:cs typeface="Gill Sans" charset="0"/>
              </a:rPr>
              <a:t>El índice de </a:t>
            </a:r>
            <a:r>
              <a:rPr lang="es-ES_tradnl" sz="2000" dirty="0" err="1" smtClean="0">
                <a:latin typeface="Gill Sans" charset="0"/>
                <a:ea typeface="Gill Sans" charset="0"/>
                <a:cs typeface="Gill Sans" charset="0"/>
              </a:rPr>
              <a:t>atractividad</a:t>
            </a:r>
            <a:r>
              <a:rPr lang="es-ES_tradnl" sz="2000" dirty="0" smtClean="0">
                <a:latin typeface="Gill Sans" charset="0"/>
                <a:ea typeface="Gill Sans" charset="0"/>
                <a:cs typeface="Gill Sans" charset="0"/>
              </a:rPr>
              <a:t> está compuesto por dos partes: </a:t>
            </a:r>
            <a:r>
              <a:rPr lang="es-ES_tradnl" sz="2000" b="1" dirty="0" smtClean="0">
                <a:solidFill>
                  <a:srgbClr val="1F497D"/>
                </a:solidFill>
                <a:latin typeface="Gill Sans" charset="0"/>
                <a:ea typeface="Gill Sans" charset="0"/>
                <a:cs typeface="Gill Sans" charset="0"/>
              </a:rPr>
              <a:t>Potencial geológico </a:t>
            </a:r>
            <a:r>
              <a:rPr lang="es-ES_tradnl" sz="2000" dirty="0" smtClean="0">
                <a:latin typeface="Gill Sans" charset="0"/>
                <a:ea typeface="Gill Sans" charset="0"/>
                <a:cs typeface="Gill Sans" charset="0"/>
              </a:rPr>
              <a:t>del país o región e</a:t>
            </a:r>
            <a:r>
              <a:rPr lang="es-ES_tradnl" sz="2000" dirty="0">
                <a:latin typeface="Gill Sans" charset="0"/>
                <a:ea typeface="Gill Sans" charset="0"/>
                <a:cs typeface="Gill Sans" charset="0"/>
              </a:rPr>
              <a:t> </a:t>
            </a:r>
            <a:r>
              <a:rPr lang="es-ES_tradnl" sz="2000" b="1" dirty="0" smtClean="0">
                <a:solidFill>
                  <a:srgbClr val="1F497D"/>
                </a:solidFill>
                <a:latin typeface="Gill Sans" charset="0"/>
                <a:ea typeface="Gill Sans" charset="0"/>
                <a:cs typeface="Gill Sans" charset="0"/>
              </a:rPr>
              <a:t>Índice de Percepción de Políticas</a:t>
            </a:r>
          </a:p>
          <a:p>
            <a:pPr marL="285750" indent="-285750" algn="just">
              <a:spcBef>
                <a:spcPts val="600"/>
              </a:spcBef>
              <a:spcAft>
                <a:spcPts val="600"/>
              </a:spcAft>
              <a:buFont typeface="Arial" charset="0"/>
              <a:buChar char="•"/>
            </a:pPr>
            <a:endParaRPr lang="es-ES_tradnl" sz="2000" dirty="0" smtClean="0">
              <a:latin typeface="Gill Sans" charset="0"/>
              <a:ea typeface="Gill Sans" charset="0"/>
              <a:cs typeface="Gill Sans" charset="0"/>
            </a:endParaRPr>
          </a:p>
        </p:txBody>
      </p:sp>
      <p:sp>
        <p:nvSpPr>
          <p:cNvPr id="5" name="Rectangle 4"/>
          <p:cNvSpPr/>
          <p:nvPr/>
        </p:nvSpPr>
        <p:spPr>
          <a:xfrm>
            <a:off x="2495227" y="5100261"/>
            <a:ext cx="1797804" cy="153664"/>
          </a:xfrm>
          <a:prstGeom prst="rect">
            <a:avLst/>
          </a:prstGeom>
          <a:noFill/>
          <a:ln w="127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62721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5</a:t>
            </a:fld>
            <a:endParaRPr lang="es-ES_tradnl" dirty="0"/>
          </a:p>
        </p:txBody>
      </p:sp>
      <p:sp>
        <p:nvSpPr>
          <p:cNvPr id="4" name="Title 3"/>
          <p:cNvSpPr>
            <a:spLocks noGrp="1"/>
          </p:cNvSpPr>
          <p:nvPr>
            <p:ph type="title"/>
          </p:nvPr>
        </p:nvSpPr>
        <p:spPr/>
        <p:txBody>
          <a:bodyPr>
            <a:noAutofit/>
          </a:bodyPr>
          <a:lstStyle/>
          <a:p>
            <a:r>
              <a:rPr lang="es-ES_tradnl" sz="2800" dirty="0"/>
              <a:t>La gran oportunidad: </a:t>
            </a:r>
            <a:br>
              <a:rPr lang="es-ES_tradnl" sz="2800" dirty="0"/>
            </a:br>
            <a:r>
              <a:rPr lang="es-ES_tradnl" sz="1800" i="1" dirty="0"/>
              <a:t>La República Dominicana no se considera como un lugar atractivo para la inversión minera </a:t>
            </a:r>
            <a:endParaRPr lang="es-ES_tradnl" sz="1800"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a:t>
            </a:r>
            <a:r>
              <a:rPr lang="es-ES_tradnl" sz="700" dirty="0" err="1" smtClean="0">
                <a:latin typeface="Gill Sans"/>
                <a:cs typeface="Gill Sans"/>
              </a:rPr>
              <a:t>Fraser</a:t>
            </a:r>
            <a:r>
              <a:rPr lang="es-ES_tradnl" sz="700" dirty="0" smtClean="0">
                <a:latin typeface="Gill Sans"/>
                <a:cs typeface="Gill Sans"/>
              </a:rPr>
              <a:t> </a:t>
            </a:r>
            <a:r>
              <a:rPr lang="es-ES_tradnl" sz="700" dirty="0" err="1" smtClean="0">
                <a:latin typeface="Gill Sans"/>
                <a:cs typeface="Gill Sans"/>
              </a:rPr>
              <a:t>Institute</a:t>
            </a:r>
            <a:r>
              <a:rPr lang="es-ES_tradnl" sz="700" dirty="0" smtClean="0">
                <a:latin typeface="Gill Sans"/>
                <a:cs typeface="Gill Sans"/>
              </a:rPr>
              <a:t>: </a:t>
            </a:r>
            <a:r>
              <a:rPr lang="es-ES_tradnl" sz="700" dirty="0" err="1" smtClean="0">
                <a:latin typeface="Gill Sans"/>
                <a:cs typeface="Gill Sans"/>
              </a:rPr>
              <a:t>Annual</a:t>
            </a:r>
            <a:r>
              <a:rPr lang="es-ES_tradnl" sz="700" dirty="0" smtClean="0">
                <a:latin typeface="Gill Sans"/>
                <a:cs typeface="Gill Sans"/>
              </a:rPr>
              <a:t> </a:t>
            </a:r>
            <a:r>
              <a:rPr lang="es-ES_tradnl" sz="700" dirty="0" err="1" smtClean="0">
                <a:latin typeface="Gill Sans"/>
                <a:cs typeface="Gill Sans"/>
              </a:rPr>
              <a:t>Survey</a:t>
            </a:r>
            <a:r>
              <a:rPr lang="es-ES_tradnl" sz="700" dirty="0" smtClean="0">
                <a:latin typeface="Gill Sans"/>
                <a:cs typeface="Gill Sans"/>
              </a:rPr>
              <a:t> of </a:t>
            </a:r>
            <a:r>
              <a:rPr lang="es-ES_tradnl" sz="700" dirty="0" err="1" smtClean="0">
                <a:latin typeface="Gill Sans"/>
                <a:cs typeface="Gill Sans"/>
              </a:rPr>
              <a:t>Mining</a:t>
            </a:r>
            <a:r>
              <a:rPr lang="es-ES_tradnl" sz="700" dirty="0" smtClean="0">
                <a:latin typeface="Gill Sans"/>
                <a:cs typeface="Gill Sans"/>
              </a:rPr>
              <a:t> </a:t>
            </a:r>
            <a:r>
              <a:rPr lang="es-ES_tradnl" sz="700" dirty="0" err="1" smtClean="0">
                <a:latin typeface="Gill Sans"/>
                <a:cs typeface="Gill Sans"/>
              </a:rPr>
              <a:t>Companies</a:t>
            </a:r>
            <a:r>
              <a:rPr lang="es-ES_tradnl" sz="700" dirty="0" smtClean="0">
                <a:latin typeface="Gill Sans"/>
                <a:cs typeface="Gill Sans"/>
              </a:rPr>
              <a:t> 2016</a:t>
            </a:r>
            <a:endParaRPr lang="es-ES_tradnl" sz="700" dirty="0">
              <a:latin typeface="Gill Sans"/>
              <a:cs typeface="Gill Sans"/>
            </a:endParaRPr>
          </a:p>
        </p:txBody>
      </p:sp>
      <p:sp>
        <p:nvSpPr>
          <p:cNvPr id="11" name="TextBox 10"/>
          <p:cNvSpPr txBox="1"/>
          <p:nvPr/>
        </p:nvSpPr>
        <p:spPr>
          <a:xfrm>
            <a:off x="558800" y="6356069"/>
            <a:ext cx="3131292" cy="200055"/>
          </a:xfrm>
          <a:prstGeom prst="rect">
            <a:avLst/>
          </a:prstGeom>
          <a:noFill/>
        </p:spPr>
        <p:txBody>
          <a:bodyPr wrap="square" rtlCol="0">
            <a:spAutoFit/>
          </a:bodyPr>
          <a:lstStyle/>
          <a:p>
            <a:r>
              <a:rPr lang="es-ES_tradnl" sz="700" dirty="0" smtClean="0">
                <a:latin typeface="Gill Sans"/>
                <a:cs typeface="Gill Sans"/>
              </a:rPr>
              <a:t>* Excluye zonas de Argentina</a:t>
            </a:r>
            <a:endParaRPr lang="es-ES_tradnl" sz="700" dirty="0">
              <a:latin typeface="Gill Sans"/>
              <a:cs typeface="Gill Sans"/>
            </a:endParaRPr>
          </a:p>
        </p:txBody>
      </p:sp>
      <p:sp>
        <p:nvSpPr>
          <p:cNvPr id="2" name="Rectangle 1"/>
          <p:cNvSpPr/>
          <p:nvPr/>
        </p:nvSpPr>
        <p:spPr>
          <a:xfrm>
            <a:off x="6857575" y="2360083"/>
            <a:ext cx="592666" cy="465667"/>
          </a:xfrm>
          <a:prstGeom prst="rect">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6" name="Picture 5"/>
          <p:cNvPicPr>
            <a:picLocks noChangeAspect="1"/>
          </p:cNvPicPr>
          <p:nvPr/>
        </p:nvPicPr>
        <p:blipFill>
          <a:blip r:embed="rId3"/>
          <a:stretch>
            <a:fillRect/>
          </a:stretch>
        </p:blipFill>
        <p:spPr>
          <a:xfrm>
            <a:off x="245241" y="1134479"/>
            <a:ext cx="8767379" cy="5221871"/>
          </a:xfrm>
          <a:prstGeom prst="rect">
            <a:avLst/>
          </a:prstGeom>
        </p:spPr>
      </p:pic>
    </p:spTree>
    <p:extLst>
      <p:ext uri="{BB962C8B-B14F-4D97-AF65-F5344CB8AC3E}">
        <p14:creationId xmlns:p14="http://schemas.microsoft.com/office/powerpoint/2010/main" val="8158250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6</a:t>
            </a:fld>
            <a:endParaRPr lang="es-ES_tradnl" dirty="0"/>
          </a:p>
        </p:txBody>
      </p:sp>
      <p:sp>
        <p:nvSpPr>
          <p:cNvPr id="5" name="Title 4"/>
          <p:cNvSpPr>
            <a:spLocks noGrp="1"/>
          </p:cNvSpPr>
          <p:nvPr>
            <p:ph type="ctrTitle"/>
          </p:nvPr>
        </p:nvSpPr>
        <p:spPr/>
        <p:txBody>
          <a:bodyPr>
            <a:noAutofit/>
          </a:bodyPr>
          <a:lstStyle/>
          <a:p>
            <a:r>
              <a:rPr lang="es-ES_tradnl" sz="2800" dirty="0"/>
              <a:t>Y aún con este bajo nivel de </a:t>
            </a:r>
            <a:r>
              <a:rPr lang="es-ES_tradnl" sz="2800" dirty="0" err="1"/>
              <a:t>atractividad</a:t>
            </a:r>
            <a:r>
              <a:rPr lang="es-ES_tradnl" sz="2800" dirty="0"/>
              <a:t> </a:t>
            </a:r>
            <a:r>
              <a:rPr lang="es-ES_tradnl" sz="2800" dirty="0" smtClean="0"/>
              <a:t> </a:t>
            </a:r>
            <a:r>
              <a:rPr lang="mr-IN" sz="2800" dirty="0" smtClean="0"/>
              <a:t>…</a:t>
            </a:r>
            <a:endParaRPr lang="es-ES_tradnl" sz="2800" dirty="0"/>
          </a:p>
        </p:txBody>
      </p:sp>
    </p:spTree>
    <p:extLst>
      <p:ext uri="{BB962C8B-B14F-4D97-AF65-F5344CB8AC3E}">
        <p14:creationId xmlns:p14="http://schemas.microsoft.com/office/powerpoint/2010/main" val="3580746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S_tradnl" b="1" dirty="0" smtClean="0">
                <a:solidFill>
                  <a:srgbClr val="1F497D"/>
                </a:solidFill>
              </a:rPr>
              <a:t>Índice de Desarrollo Humano</a:t>
            </a:r>
            <a:r>
              <a:rPr lang="es-ES_tradnl" sz="1600" b="1" dirty="0" smtClean="0">
                <a:solidFill>
                  <a:srgbClr val="1F497D"/>
                </a:solidFill>
              </a:rPr>
              <a:t/>
            </a:r>
            <a:br>
              <a:rPr lang="es-ES_tradnl" sz="1600" b="1" dirty="0" smtClean="0">
                <a:solidFill>
                  <a:srgbClr val="1F497D"/>
                </a:solidFill>
              </a:rPr>
            </a:br>
            <a:r>
              <a:rPr lang="es-ES_tradnl" sz="1600" dirty="0" smtClean="0"/>
              <a:t>Las provincias en donde están ubicadas las empresas mineras registran tendencias en los indicadores de desarrollo humano sustancialmente mejores que el promedio nacional</a:t>
            </a:r>
            <a:endParaRPr lang="es-ES_tradnl" sz="1600"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PNUD</a:t>
            </a:r>
            <a:endParaRPr lang="es-ES_tradnl" sz="700" dirty="0">
              <a:latin typeface="Gill Sans"/>
              <a:cs typeface="Gill Sans"/>
            </a:endParaRPr>
          </a:p>
        </p:txBody>
      </p:sp>
      <p:pic>
        <p:nvPicPr>
          <p:cNvPr id="3" name="Picture 2"/>
          <p:cNvPicPr>
            <a:picLocks noChangeAspect="1"/>
          </p:cNvPicPr>
          <p:nvPr/>
        </p:nvPicPr>
        <p:blipFill>
          <a:blip r:embed="rId3"/>
          <a:stretch>
            <a:fillRect/>
          </a:stretch>
        </p:blipFill>
        <p:spPr>
          <a:xfrm>
            <a:off x="934519" y="1219281"/>
            <a:ext cx="7752281" cy="5460589"/>
          </a:xfrm>
          <a:prstGeom prst="rect">
            <a:avLst/>
          </a:prstGeom>
        </p:spPr>
      </p:pic>
      <p:cxnSp>
        <p:nvCxnSpPr>
          <p:cNvPr id="6" name="Straight Arrow Connector 5"/>
          <p:cNvCxnSpPr/>
          <p:nvPr/>
        </p:nvCxnSpPr>
        <p:spPr>
          <a:xfrm flipH="1" flipV="1">
            <a:off x="558800" y="2481064"/>
            <a:ext cx="3826776" cy="1329142"/>
          </a:xfrm>
          <a:prstGeom prst="straightConnector1">
            <a:avLst/>
          </a:prstGeom>
          <a:ln w="76200" cmpd="sng">
            <a:solidFill>
              <a:srgbClr val="3366FF">
                <a:alpha val="69000"/>
              </a:srgb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1569" y="1813482"/>
            <a:ext cx="1063170" cy="646331"/>
          </a:xfrm>
          <a:prstGeom prst="rect">
            <a:avLst/>
          </a:prstGeom>
          <a:noFill/>
        </p:spPr>
        <p:txBody>
          <a:bodyPr wrap="square" rtlCol="0">
            <a:spAutoFit/>
          </a:bodyPr>
          <a:lstStyle/>
          <a:p>
            <a:r>
              <a:rPr lang="es-ES_tradnl" sz="3600" dirty="0" smtClean="0"/>
              <a:t>#3</a:t>
            </a:r>
            <a:endParaRPr lang="es-ES_tradnl" sz="3600" dirty="0"/>
          </a:p>
        </p:txBody>
      </p:sp>
      <p:cxnSp>
        <p:nvCxnSpPr>
          <p:cNvPr id="9" name="Straight Arrow Connector 8"/>
          <p:cNvCxnSpPr/>
          <p:nvPr/>
        </p:nvCxnSpPr>
        <p:spPr>
          <a:xfrm flipV="1">
            <a:off x="4739966" y="1895053"/>
            <a:ext cx="2795559" cy="1590251"/>
          </a:xfrm>
          <a:prstGeom prst="straightConnector1">
            <a:avLst/>
          </a:prstGeom>
          <a:ln w="76200" cmpd="sng">
            <a:solidFill>
              <a:srgbClr val="3366FF">
                <a:alpha val="69000"/>
              </a:srgb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87069" y="1220987"/>
            <a:ext cx="1063170" cy="646331"/>
          </a:xfrm>
          <a:prstGeom prst="rect">
            <a:avLst/>
          </a:prstGeom>
          <a:noFill/>
        </p:spPr>
        <p:txBody>
          <a:bodyPr wrap="square" rtlCol="0">
            <a:spAutoFit/>
          </a:bodyPr>
          <a:lstStyle/>
          <a:p>
            <a:r>
              <a:rPr lang="es-ES_tradnl" sz="3600" dirty="0" smtClean="0"/>
              <a:t>#11</a:t>
            </a:r>
            <a:endParaRPr lang="es-ES_tradnl" sz="3600" dirty="0"/>
          </a:p>
        </p:txBody>
      </p:sp>
    </p:spTree>
    <p:extLst>
      <p:ext uri="{BB962C8B-B14F-4D97-AF65-F5344CB8AC3E}">
        <p14:creationId xmlns:p14="http://schemas.microsoft.com/office/powerpoint/2010/main" val="6164551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8</a:t>
            </a:fld>
            <a:endParaRPr lang="es-ES_tradnl" dirty="0"/>
          </a:p>
        </p:txBody>
      </p:sp>
      <p:sp>
        <p:nvSpPr>
          <p:cNvPr id="4" name="Title 3"/>
          <p:cNvSpPr>
            <a:spLocks noGrp="1"/>
          </p:cNvSpPr>
          <p:nvPr>
            <p:ph type="title"/>
          </p:nvPr>
        </p:nvSpPr>
        <p:spPr/>
        <p:txBody>
          <a:bodyPr>
            <a:noAutofit/>
          </a:bodyPr>
          <a:lstStyle/>
          <a:p>
            <a:r>
              <a:rPr lang="es-ES_tradnl" sz="1800" b="1" dirty="0" smtClean="0">
                <a:solidFill>
                  <a:srgbClr val="1F497D"/>
                </a:solidFill>
              </a:rPr>
              <a:t>Aporte al Producto Interno Bruto</a:t>
            </a:r>
            <a:r>
              <a:rPr lang="es-ES_tradnl" sz="1800" dirty="0" smtClean="0"/>
              <a:t/>
            </a:r>
            <a:br>
              <a:rPr lang="es-ES_tradnl" sz="1800" dirty="0" smtClean="0"/>
            </a:br>
            <a:r>
              <a:rPr lang="es-ES_tradnl" sz="1600" dirty="0" smtClean="0"/>
              <a:t>La </a:t>
            </a:r>
            <a:r>
              <a:rPr lang="es-ES_tradnl" sz="1600" dirty="0"/>
              <a:t>participación del sector de explotación de minas y canteras en el </a:t>
            </a:r>
            <a:r>
              <a:rPr lang="es-ES_tradnl" sz="1600" dirty="0" smtClean="0"/>
              <a:t>PIB se ha incrementado de manera sostenida, </a:t>
            </a:r>
            <a:r>
              <a:rPr lang="es-ES_tradnl" sz="1600" dirty="0"/>
              <a:t>pasando de </a:t>
            </a:r>
            <a:r>
              <a:rPr lang="es-ES_tradnl" sz="1600" dirty="0" smtClean="0"/>
              <a:t>0.4% </a:t>
            </a:r>
            <a:r>
              <a:rPr lang="es-ES_tradnl" sz="1600" dirty="0"/>
              <a:t>en el año </a:t>
            </a:r>
            <a:r>
              <a:rPr lang="es-ES_tradnl" sz="1600" dirty="0" smtClean="0"/>
              <a:t>2010 </a:t>
            </a:r>
            <a:r>
              <a:rPr lang="es-ES_tradnl" sz="1600" dirty="0"/>
              <a:t>a 1.9% en el año 2016</a:t>
            </a:r>
            <a:endParaRPr lang="es-ES_tradnl" sz="1800"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Fuente:  Banco Central de la República Dominicana</a:t>
            </a:r>
            <a:endParaRPr lang="es-ES_tradnl" sz="700" dirty="0">
              <a:latin typeface="Gill Sans"/>
              <a:cs typeface="Gill Sans"/>
            </a:endParaRPr>
          </a:p>
        </p:txBody>
      </p:sp>
      <p:pic>
        <p:nvPicPr>
          <p:cNvPr id="6" name="Picture 5"/>
          <p:cNvPicPr>
            <a:picLocks noChangeAspect="1"/>
          </p:cNvPicPr>
          <p:nvPr/>
        </p:nvPicPr>
        <p:blipFill>
          <a:blip r:embed="rId3"/>
          <a:stretch>
            <a:fillRect/>
          </a:stretch>
        </p:blipFill>
        <p:spPr>
          <a:xfrm>
            <a:off x="422376" y="1352114"/>
            <a:ext cx="8398626" cy="4865314"/>
          </a:xfrm>
          <a:prstGeom prst="rect">
            <a:avLst/>
          </a:prstGeom>
        </p:spPr>
      </p:pic>
    </p:spTree>
    <p:extLst>
      <p:ext uri="{BB962C8B-B14F-4D97-AF65-F5344CB8AC3E}">
        <p14:creationId xmlns:p14="http://schemas.microsoft.com/office/powerpoint/2010/main" val="3650424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06E113A-499A-AD46-8AF5-3C86FF1D5C2C}" type="slidenum">
              <a:rPr lang="es-ES_tradnl" smtClean="0"/>
              <a:pPr/>
              <a:t>9</a:t>
            </a:fld>
            <a:endParaRPr lang="es-ES_tradnl" dirty="0"/>
          </a:p>
        </p:txBody>
      </p:sp>
      <p:sp>
        <p:nvSpPr>
          <p:cNvPr id="4" name="Title 3"/>
          <p:cNvSpPr>
            <a:spLocks noGrp="1"/>
          </p:cNvSpPr>
          <p:nvPr>
            <p:ph type="title"/>
          </p:nvPr>
        </p:nvSpPr>
        <p:spPr/>
        <p:txBody>
          <a:bodyPr>
            <a:noAutofit/>
          </a:bodyPr>
          <a:lstStyle/>
          <a:p>
            <a:r>
              <a:rPr lang="es-ES_tradnl" sz="1800" b="1" dirty="0" smtClean="0">
                <a:solidFill>
                  <a:srgbClr val="1F497D"/>
                </a:solidFill>
              </a:rPr>
              <a:t>Aporte al Producto Interno Bruto</a:t>
            </a:r>
            <a:r>
              <a:rPr lang="es-ES_tradnl" sz="1800" dirty="0" smtClean="0"/>
              <a:t/>
            </a:r>
            <a:br>
              <a:rPr lang="es-ES_tradnl" sz="1800" dirty="0" smtClean="0"/>
            </a:br>
            <a:r>
              <a:rPr lang="es-ES_tradnl" sz="1600" dirty="0" smtClean="0"/>
              <a:t>La minería es una actividad importante en varios países Latinoamericanos</a:t>
            </a:r>
            <a:endParaRPr lang="es-ES_tradnl" sz="1800" dirty="0"/>
          </a:p>
        </p:txBody>
      </p:sp>
      <p:sp>
        <p:nvSpPr>
          <p:cNvPr id="10" name="TextBox 9"/>
          <p:cNvSpPr txBox="1"/>
          <p:nvPr/>
        </p:nvSpPr>
        <p:spPr>
          <a:xfrm>
            <a:off x="558800" y="6479815"/>
            <a:ext cx="3131292" cy="200055"/>
          </a:xfrm>
          <a:prstGeom prst="rect">
            <a:avLst/>
          </a:prstGeom>
          <a:noFill/>
        </p:spPr>
        <p:txBody>
          <a:bodyPr wrap="square" rtlCol="0">
            <a:spAutoFit/>
          </a:bodyPr>
          <a:lstStyle/>
          <a:p>
            <a:r>
              <a:rPr lang="es-ES_tradnl" sz="700" dirty="0" smtClean="0">
                <a:latin typeface="Gill Sans"/>
                <a:cs typeface="Gill Sans"/>
              </a:rPr>
              <a:t>* 2015</a:t>
            </a:r>
            <a:endParaRPr lang="es-ES_tradnl" sz="700" dirty="0">
              <a:latin typeface="Gill Sans"/>
              <a:cs typeface="Gill Sans"/>
            </a:endParaRPr>
          </a:p>
        </p:txBody>
      </p:sp>
      <p:pic>
        <p:nvPicPr>
          <p:cNvPr id="2" name="Picture 1" descr="200px-Flag_of_Chile.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688" y="1461153"/>
            <a:ext cx="1620345" cy="1077529"/>
          </a:xfrm>
          <a:prstGeom prst="rect">
            <a:avLst/>
          </a:prstGeom>
          <a:ln>
            <a:solidFill>
              <a:schemeClr val="tx1"/>
            </a:solidFill>
          </a:ln>
        </p:spPr>
      </p:pic>
      <p:pic>
        <p:nvPicPr>
          <p:cNvPr id="5" name="Picture 4" descr="255px-Flag_of_Peru.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688" y="3238500"/>
            <a:ext cx="1514147" cy="1009431"/>
          </a:xfrm>
          <a:prstGeom prst="rect">
            <a:avLst/>
          </a:prstGeom>
          <a:ln>
            <a:solidFill>
              <a:srgbClr val="000000"/>
            </a:solidFill>
          </a:ln>
        </p:spPr>
      </p:pic>
      <p:sp>
        <p:nvSpPr>
          <p:cNvPr id="7" name="TextBox 6"/>
          <p:cNvSpPr txBox="1"/>
          <p:nvPr/>
        </p:nvSpPr>
        <p:spPr>
          <a:xfrm>
            <a:off x="4948621" y="1769241"/>
            <a:ext cx="3074276" cy="769441"/>
          </a:xfrm>
          <a:prstGeom prst="rect">
            <a:avLst/>
          </a:prstGeom>
          <a:noFill/>
        </p:spPr>
        <p:txBody>
          <a:bodyPr wrap="square" rtlCol="0">
            <a:spAutoFit/>
          </a:bodyPr>
          <a:lstStyle/>
          <a:p>
            <a:r>
              <a:rPr lang="es-ES_tradnl" sz="2000" dirty="0" smtClean="0"/>
              <a:t>2016: </a:t>
            </a:r>
            <a:r>
              <a:rPr lang="es-ES_tradnl" sz="4400" dirty="0" smtClean="0"/>
              <a:t>11.2%</a:t>
            </a:r>
            <a:endParaRPr lang="es-ES_tradnl" sz="4400" dirty="0"/>
          </a:p>
        </p:txBody>
      </p:sp>
      <p:sp>
        <p:nvSpPr>
          <p:cNvPr id="9" name="TextBox 8"/>
          <p:cNvSpPr txBox="1"/>
          <p:nvPr/>
        </p:nvSpPr>
        <p:spPr>
          <a:xfrm>
            <a:off x="4948621" y="3298058"/>
            <a:ext cx="3074276" cy="769441"/>
          </a:xfrm>
          <a:prstGeom prst="rect">
            <a:avLst/>
          </a:prstGeom>
          <a:noFill/>
        </p:spPr>
        <p:txBody>
          <a:bodyPr wrap="square" rtlCol="0">
            <a:spAutoFit/>
          </a:bodyPr>
          <a:lstStyle/>
          <a:p>
            <a:r>
              <a:rPr lang="es-ES_tradnl" sz="2000" dirty="0" smtClean="0"/>
              <a:t>2015: </a:t>
            </a:r>
            <a:r>
              <a:rPr lang="es-ES_tradnl" sz="4400" dirty="0" smtClean="0"/>
              <a:t>17.6%</a:t>
            </a:r>
            <a:endParaRPr lang="es-ES_tradnl" sz="4400" dirty="0"/>
          </a:p>
        </p:txBody>
      </p:sp>
      <p:pic>
        <p:nvPicPr>
          <p:cNvPr id="8" name="Picture 7" descr="flag-of-mexic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688" y="5115035"/>
            <a:ext cx="1735055" cy="1010526"/>
          </a:xfrm>
          <a:prstGeom prst="rect">
            <a:avLst/>
          </a:prstGeom>
          <a:ln>
            <a:solidFill>
              <a:srgbClr val="000000"/>
            </a:solidFill>
          </a:ln>
        </p:spPr>
      </p:pic>
      <p:sp>
        <p:nvSpPr>
          <p:cNvPr id="12" name="TextBox 11"/>
          <p:cNvSpPr txBox="1"/>
          <p:nvPr/>
        </p:nvSpPr>
        <p:spPr>
          <a:xfrm>
            <a:off x="5101021" y="5411075"/>
            <a:ext cx="3074276" cy="769441"/>
          </a:xfrm>
          <a:prstGeom prst="rect">
            <a:avLst/>
          </a:prstGeom>
          <a:noFill/>
        </p:spPr>
        <p:txBody>
          <a:bodyPr wrap="square" rtlCol="0">
            <a:spAutoFit/>
          </a:bodyPr>
          <a:lstStyle/>
          <a:p>
            <a:r>
              <a:rPr lang="es-ES_tradnl" sz="2000" dirty="0" smtClean="0"/>
              <a:t>2016: </a:t>
            </a:r>
            <a:r>
              <a:rPr lang="es-ES_tradnl" sz="4400" dirty="0" smtClean="0"/>
              <a:t>16.8%</a:t>
            </a:r>
            <a:endParaRPr lang="es-ES_tradnl" sz="4400" dirty="0"/>
          </a:p>
        </p:txBody>
      </p:sp>
      <p:sp>
        <p:nvSpPr>
          <p:cNvPr id="6" name="TextBox 5"/>
          <p:cNvSpPr txBox="1"/>
          <p:nvPr/>
        </p:nvSpPr>
        <p:spPr>
          <a:xfrm>
            <a:off x="157655" y="1778000"/>
            <a:ext cx="954690" cy="369332"/>
          </a:xfrm>
          <a:prstGeom prst="rect">
            <a:avLst/>
          </a:prstGeom>
          <a:noFill/>
        </p:spPr>
        <p:txBody>
          <a:bodyPr wrap="square" rtlCol="0">
            <a:spAutoFit/>
          </a:bodyPr>
          <a:lstStyle/>
          <a:p>
            <a:r>
              <a:rPr lang="es-ES_tradnl" dirty="0" smtClean="0"/>
              <a:t>Chile</a:t>
            </a:r>
            <a:endParaRPr lang="es-ES_tradnl" dirty="0"/>
          </a:p>
        </p:txBody>
      </p:sp>
      <p:sp>
        <p:nvSpPr>
          <p:cNvPr id="13" name="TextBox 12"/>
          <p:cNvSpPr txBox="1"/>
          <p:nvPr/>
        </p:nvSpPr>
        <p:spPr>
          <a:xfrm>
            <a:off x="157655" y="3620814"/>
            <a:ext cx="954690" cy="369332"/>
          </a:xfrm>
          <a:prstGeom prst="rect">
            <a:avLst/>
          </a:prstGeom>
          <a:noFill/>
        </p:spPr>
        <p:txBody>
          <a:bodyPr wrap="square" rtlCol="0">
            <a:spAutoFit/>
          </a:bodyPr>
          <a:lstStyle/>
          <a:p>
            <a:r>
              <a:rPr lang="es-ES_tradnl" dirty="0" err="1" smtClean="0"/>
              <a:t>Peru</a:t>
            </a:r>
            <a:endParaRPr lang="es-ES_tradnl" dirty="0"/>
          </a:p>
        </p:txBody>
      </p:sp>
      <p:sp>
        <p:nvSpPr>
          <p:cNvPr id="14" name="TextBox 13"/>
          <p:cNvSpPr txBox="1"/>
          <p:nvPr/>
        </p:nvSpPr>
        <p:spPr>
          <a:xfrm>
            <a:off x="157655" y="5419552"/>
            <a:ext cx="954690" cy="369332"/>
          </a:xfrm>
          <a:prstGeom prst="rect">
            <a:avLst/>
          </a:prstGeom>
          <a:noFill/>
        </p:spPr>
        <p:txBody>
          <a:bodyPr wrap="square" rtlCol="0">
            <a:spAutoFit/>
          </a:bodyPr>
          <a:lstStyle/>
          <a:p>
            <a:r>
              <a:rPr lang="es-ES_tradnl" dirty="0" smtClean="0"/>
              <a:t>México</a:t>
            </a:r>
            <a:endParaRPr lang="es-ES_tradnl" dirty="0"/>
          </a:p>
        </p:txBody>
      </p:sp>
    </p:spTree>
    <p:extLst>
      <p:ext uri="{BB962C8B-B14F-4D97-AF65-F5344CB8AC3E}">
        <p14:creationId xmlns:p14="http://schemas.microsoft.com/office/powerpoint/2010/main" val="18917843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nitor macroeconóm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5875">
          <a:solidFill>
            <a:schemeClr val="accent2">
              <a:alpha val="69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Template MacroAnal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44450">
          <a:solidFill>
            <a:schemeClr val="tx2">
              <a:lumMod val="40000"/>
              <a:lumOff val="60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Monitor macroeconómico.thmx</Template>
  <TotalTime>124453</TotalTime>
  <Words>390</Words>
  <Application>Microsoft Macintosh PowerPoint</Application>
  <PresentationFormat>On-screen Show (4:3)</PresentationFormat>
  <Paragraphs>104</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Monitor macroeconómico</vt:lpstr>
      <vt:lpstr>1_Template MacroAnalit</vt:lpstr>
      <vt:lpstr>Impacto del sector minero en la economía Dominicana</vt:lpstr>
      <vt:lpstr>El producto final de la minería La humanidad y el progreso económico dependen de la minería</vt:lpstr>
      <vt:lpstr>Datos relevantes de la industria minera metálica</vt:lpstr>
      <vt:lpstr>La gran oportunidad:  La República Dominicana no se considera como un lugar atractivo para la inversión minera </vt:lpstr>
      <vt:lpstr>La gran oportunidad:  La República Dominicana no se considera como un lugar atractivo para la inversión minera </vt:lpstr>
      <vt:lpstr>Y aún con este bajo nivel de atractividad  …</vt:lpstr>
      <vt:lpstr>Índice de Desarrollo Humano Las provincias en donde están ubicadas las empresas mineras registran tendencias en los indicadores de desarrollo humano sustancialmente mejores que el promedio nacional</vt:lpstr>
      <vt:lpstr>Aporte al Producto Interno Bruto La participación del sector de explotación de minas y canteras en el PIB se ha incrementado de manera sostenida, pasando de 0.4% en el año 2010 a 1.9% en el año 2016</vt:lpstr>
      <vt:lpstr>Aporte al Producto Interno Bruto La minería es una actividad importante en varios países Latinoamericanos</vt:lpstr>
      <vt:lpstr>Inversión Extranjera La Minería es la segunda actividad económica con mayor nivel de inversión extranjera directa (IED), representando el 18.0% de la IED en el período 2010 - 2016</vt:lpstr>
      <vt:lpstr>Exportaciones Las exportaciones de minerales representan el 40.9% de las exportaciones nacionales y el 18.1% de las exportaciones totales del país </vt:lpstr>
      <vt:lpstr>Exportaciones Cuatro (4) de los quince (15) principales productos de exportación nacional corresponden al sector de explotación de minas y canteras</vt:lpstr>
      <vt:lpstr>Recaudación Tributaria  La actividad minera aportó RD$56,693 millones en impuestos durante el período comprendido entre los años 2012 - 2016 </vt:lpstr>
      <vt:lpstr>Generación de Empleo En el 2016, el sector minero aportó 8,590 empleos directos los cuales poseen un alto nivel de formalidad</vt:lpstr>
      <vt:lpstr>Generación de Empleo La Explotación de Minas y Canteras es la actividad económica que ocupa el segundo puesto en términos de ingreso por hora de ocupados, lo cual es una evidencia de la calidad del empleo generado por este sector</vt:lpstr>
      <vt:lpstr>PowerPoint Presentation</vt:lpstr>
      <vt:lpstr>Reflexiones finales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Open Market Committee </dc:title>
  <dc:creator>Shadel Cortorreal</dc:creator>
  <cp:lastModifiedBy>Jochi Vicente</cp:lastModifiedBy>
  <cp:revision>1796</cp:revision>
  <cp:lastPrinted>2017-10-31T17:02:29Z</cp:lastPrinted>
  <dcterms:created xsi:type="dcterms:W3CDTF">2013-10-01T16:15:50Z</dcterms:created>
  <dcterms:modified xsi:type="dcterms:W3CDTF">2017-12-04T15:54:58Z</dcterms:modified>
</cp:coreProperties>
</file>